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/>
              <a:t>1-mo modulio, 1-moje pamokoje bus pristatomos Gairės instruktoriams apie Lengvą požiūrį į (IRT) Informacijos ir ryšių technologijų mokymų užsiėmimus ir jų valdymą.</a:t>
            </a:r>
            <a:endParaRPr/>
          </a:p>
        </p:txBody>
      </p:sp>
      <p:sp>
        <p:nvSpPr>
          <p:cNvPr id="99" name="Google Shape;9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1078"/>
              <a:buNone/>
            </a:pPr>
            <a:r>
              <a:rPr lang="pt-PT" sz="1100">
                <a:solidFill>
                  <a:schemeClr val="dk1"/>
                </a:solidFill>
              </a:rPr>
              <a:t>Svarbu suprasti, jog ne visi turi vienodus raštingumo gebėjimus: vieniems žmonėms gali būti sunku suprasti ir įsisavinti sudėtingą kalbą dėl </a:t>
            </a:r>
            <a:r>
              <a:rPr b="1" lang="pt-PT" sz="1100">
                <a:solidFill>
                  <a:schemeClr val="dk1"/>
                </a:solidFill>
              </a:rPr>
              <a:t>išsilavinimo trūkumo</a:t>
            </a:r>
            <a:r>
              <a:rPr lang="pt-PT" sz="1100">
                <a:solidFill>
                  <a:schemeClr val="dk1"/>
                </a:solidFill>
              </a:rPr>
              <a:t>, </a:t>
            </a:r>
            <a:r>
              <a:rPr b="1" lang="pt-PT" sz="1100">
                <a:solidFill>
                  <a:schemeClr val="dk1"/>
                </a:solidFill>
              </a:rPr>
              <a:t>negalios</a:t>
            </a:r>
            <a:r>
              <a:rPr lang="pt-PT" sz="1100">
                <a:solidFill>
                  <a:schemeClr val="dk1"/>
                </a:solidFill>
              </a:rPr>
              <a:t> ar </a:t>
            </a:r>
            <a:r>
              <a:rPr b="1" lang="pt-PT" sz="1100">
                <a:solidFill>
                  <a:schemeClr val="dk1"/>
                </a:solidFill>
              </a:rPr>
              <a:t>užsienio kilmės. </a:t>
            </a:r>
            <a:r>
              <a:rPr b="0" lang="pt-PT" sz="1100">
                <a:solidFill>
                  <a:schemeClr val="dk1"/>
                </a:solidFill>
              </a:rPr>
              <a:t>Toks ribotas informacijos prieinamumas gali skatinti socialinę atskirtį. Tad, </a:t>
            </a:r>
            <a:r>
              <a:rPr lang="pt-PT" sz="1100">
                <a:solidFill>
                  <a:schemeClr val="dk1"/>
                </a:solidFill>
              </a:rPr>
              <a:t>siekiant socialinės aprėpties, buvo sukurtas </a:t>
            </a:r>
            <a:r>
              <a:rPr b="1" lang="pt-PT" sz="1100">
                <a:solidFill>
                  <a:schemeClr val="dk1"/>
                </a:solidFill>
              </a:rPr>
              <a:t>Šis elektroninis kursas, skirtas Informacijos ir Ryšių Technologijų instruktoriams mokyti, naudojant lengvai suprantamą, prieinamesnę kalbą.</a:t>
            </a:r>
            <a:endParaRPr/>
          </a:p>
        </p:txBody>
      </p:sp>
      <p:sp>
        <p:nvSpPr>
          <p:cNvPr id="109" name="Google Shape;109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76200" rtl="0" algn="l">
              <a:lnSpc>
                <a:spcPct val="107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PT" sz="1100">
                <a:solidFill>
                  <a:schemeClr val="dk1"/>
                </a:solidFill>
              </a:rPr>
              <a:t>Sunku rasti lengvai suprantamą mokymosi medžiagą besimokantiems suaugusiems, dar sunkiau rasti tokią medžiagą Informacijos ir Ryšių Technologijų tema.</a:t>
            </a:r>
            <a:endParaRPr/>
          </a:p>
          <a:p>
            <a:pPr indent="0" lvl="0" marL="76200" rtl="0" algn="l">
              <a:lnSpc>
                <a:spcPct val="107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PT" sz="1100">
                <a:solidFill>
                  <a:schemeClr val="dk1"/>
                </a:solidFill>
              </a:rPr>
              <a:t>Pradžiamoksliai dažnai būna pilni sudėtingų žodžių, mažų bei painių paveikslėlių.</a:t>
            </a:r>
            <a:endParaRPr/>
          </a:p>
          <a:p>
            <a:pPr indent="0" lvl="0" marL="76200" rtl="0" algn="l">
              <a:lnSpc>
                <a:spcPct val="107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pt-PT" sz="1100">
                <a:solidFill>
                  <a:schemeClr val="dk1"/>
                </a:solidFill>
              </a:rPr>
              <a:t>Prbolema ta, kad tokio prieinamumo trūkumas gerokai apriboja žemo raštingumo įgūdžius turinčių žmonių galimybės naudotis Informacijos ir Ryšių Technologijų teikiamomis mokymosi galimybėmis.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7" name="Google Shape;11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1100">
                <a:solidFill>
                  <a:schemeClr val="dk1"/>
                </a:solidFill>
              </a:rPr>
              <a:t>Atsižvelgiant į šias aplinkybes, buvo sukurti mokymosi moduliai, Informacijos ir Ryšių Technologijų tema, kad mokymas būtų kuo paprastesnis.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1100"/>
              <a:buNone/>
            </a:pPr>
            <a:r>
              <a:rPr lang="pt-PT" sz="1100">
                <a:solidFill>
                  <a:schemeClr val="dk1"/>
                </a:solidFill>
              </a:rPr>
              <a:t>14 </a:t>
            </a:r>
            <a:r>
              <a:rPr b="0" lang="pt-PT" sz="1100">
                <a:solidFill>
                  <a:schemeClr val="dk1"/>
                </a:solidFill>
              </a:rPr>
              <a:t>modulių iš </a:t>
            </a:r>
            <a:r>
              <a:rPr b="1" lang="pt-PT" sz="1100">
                <a:solidFill>
                  <a:schemeClr val="dk1"/>
                </a:solidFill>
              </a:rPr>
              <a:t>„Kompiuterio ir IRT naudojimosi pradmenys“ </a:t>
            </a:r>
            <a:r>
              <a:rPr lang="pt-PT" sz="1100">
                <a:solidFill>
                  <a:schemeClr val="dk1"/>
                </a:solidFill>
              </a:rPr>
              <a:t>vadovo buvo aprašyti lengvai skaitoma ir suprantama kalba.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6" name="Google Shape;12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1100">
                <a:solidFill>
                  <a:schemeClr val="dk1"/>
                </a:solidFill>
              </a:rPr>
              <a:t>Na o šio vadovas tikslas - padėti instruktoriams organizuoti Inofrmacijos ir Ryšių Technologijų mokymus, naudojant </a:t>
            </a:r>
            <a:r>
              <a:rPr b="1" lang="pt-PT" sz="1100">
                <a:solidFill>
                  <a:schemeClr val="dk1"/>
                </a:solidFill>
              </a:rPr>
              <a:t>„Kompiuterio ir IRT naudojimosi pradmenų“ </a:t>
            </a:r>
            <a:r>
              <a:rPr b="0" lang="pt-PT" sz="1100">
                <a:solidFill>
                  <a:schemeClr val="dk1"/>
                </a:solidFill>
              </a:rPr>
              <a:t>vadovo modulius.</a:t>
            </a:r>
            <a:endParaRPr b="0"/>
          </a:p>
        </p:txBody>
      </p:sp>
      <p:sp>
        <p:nvSpPr>
          <p:cNvPr id="135" name="Google Shape;135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Šiame elektroniniame kurse vartotojai sužinos, kaip rengti aukštos kokybės dirbtuves įvairiomis Inofrmacijos ir Ryšių Technologijų temomis, įskaitant tiek </a:t>
            </a:r>
            <a:r>
              <a:rPr b="1" lang="pt-PT" sz="1100">
                <a:solidFill>
                  <a:schemeClr val="dk1"/>
                </a:solidFill>
              </a:rPr>
              <a:t>įvadines</a:t>
            </a:r>
            <a:r>
              <a:rPr lang="pt-PT" sz="1100">
                <a:solidFill>
                  <a:schemeClr val="dk1"/>
                </a:solidFill>
              </a:rPr>
              <a:t>, tiek </a:t>
            </a:r>
            <a:r>
              <a:rPr b="1" lang="pt-PT" sz="1100">
                <a:solidFill>
                  <a:schemeClr val="dk1"/>
                </a:solidFill>
              </a:rPr>
              <a:t>pažangesnes</a:t>
            </a:r>
            <a:r>
              <a:rPr lang="pt-PT" sz="1100">
                <a:solidFill>
                  <a:schemeClr val="dk1"/>
                </a:solidFill>
              </a:rPr>
              <a:t> dirbtuves.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E-kurso struktūra sudaryta iš 4 modulių:</a:t>
            </a:r>
            <a:br>
              <a:rPr lang="pt-PT" sz="1100">
                <a:solidFill>
                  <a:schemeClr val="dk1"/>
                </a:solidFill>
              </a:rPr>
            </a:br>
            <a:r>
              <a:rPr lang="pt-PT" sz="1100">
                <a:solidFill>
                  <a:schemeClr val="dk1"/>
                </a:solidFill>
              </a:rPr>
              <a:t>Pirma, besimokantiesiems bus pristatytas II modulis</a:t>
            </a:r>
            <a:r>
              <a:rPr b="1" lang="pt-PT" sz="1100">
                <a:solidFill>
                  <a:schemeClr val="dk1"/>
                </a:solidFill>
              </a:rPr>
              <a:t> „Bendroji metodika ir gairės“</a:t>
            </a:r>
            <a:r>
              <a:rPr lang="pt-PT" sz="1100">
                <a:solidFill>
                  <a:schemeClr val="dk1"/>
                </a:solidFill>
              </a:rPr>
              <a:t>. </a:t>
            </a:r>
            <a:br>
              <a:rPr lang="pt-PT" sz="1100">
                <a:solidFill>
                  <a:schemeClr val="dk1"/>
                </a:solidFill>
              </a:rPr>
            </a:br>
            <a:r>
              <a:rPr lang="pt-PT" sz="1100">
                <a:solidFill>
                  <a:schemeClr val="dk1"/>
                </a:solidFill>
              </a:rPr>
              <a:t>Šiame skyriuje bus pateikiami keli patarimai, kaip </a:t>
            </a:r>
            <a:r>
              <a:rPr b="1" lang="pt-PT" sz="1100">
                <a:solidFill>
                  <a:schemeClr val="dk1"/>
                </a:solidFill>
              </a:rPr>
              <a:t>planuoti</a:t>
            </a:r>
            <a:r>
              <a:rPr lang="pt-PT" sz="1100">
                <a:solidFill>
                  <a:schemeClr val="dk1"/>
                </a:solidFill>
              </a:rPr>
              <a:t>, </a:t>
            </a:r>
            <a:r>
              <a:rPr b="1" lang="pt-PT" sz="1100">
                <a:solidFill>
                  <a:schemeClr val="dk1"/>
                </a:solidFill>
              </a:rPr>
              <a:t>vykdyti</a:t>
            </a:r>
            <a:r>
              <a:rPr lang="pt-PT" sz="1100">
                <a:solidFill>
                  <a:schemeClr val="dk1"/>
                </a:solidFill>
              </a:rPr>
              <a:t> ir </a:t>
            </a:r>
            <a:r>
              <a:rPr b="1" lang="pt-PT" sz="1100">
                <a:solidFill>
                  <a:schemeClr val="dk1"/>
                </a:solidFill>
              </a:rPr>
              <a:t>vertinti </a:t>
            </a:r>
            <a:r>
              <a:rPr lang="pt-PT" sz="1100">
                <a:solidFill>
                  <a:schemeClr val="dk1"/>
                </a:solidFill>
              </a:rPr>
              <a:t>mokymų užsiėmimus. </a:t>
            </a:r>
            <a:endParaRPr b="1"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4" name="Google Shape;15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rPr b="0" lang="pt-PT" sz="1100">
                <a:solidFill>
                  <a:schemeClr val="dk1"/>
                </a:solidFill>
              </a:rPr>
              <a:t>Tada, </a:t>
            </a:r>
            <a:r>
              <a:rPr lang="pt-PT" sz="1100">
                <a:solidFill>
                  <a:schemeClr val="dk1"/>
                </a:solidFill>
              </a:rPr>
              <a:t>bus pateikiamas III modulis, kuriame bus išsamiau aprašytos</a:t>
            </a:r>
            <a:r>
              <a:rPr b="1" lang="pt-PT" sz="1100">
                <a:solidFill>
                  <a:schemeClr val="dk1"/>
                </a:solidFill>
              </a:rPr>
              <a:t> „Konkrečios kiekvieno vadovą sudarančio modulio rengimo gairės“.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rPr lang="pt-PT" sz="1100">
                <a:solidFill>
                  <a:schemeClr val="dk1"/>
                </a:solidFill>
              </a:rPr>
              <a:t>Kiekvienam mokymo moduliui yra pateikiamas tikslų aprašymas, siūloma metodika, veiklos santrauka ir veiklos vertinimo kriterijai</a:t>
            </a:r>
            <a:r>
              <a:rPr b="1" lang="pt-PT" sz="1100">
                <a:solidFill>
                  <a:schemeClr val="dk1"/>
                </a:solidFill>
              </a:rPr>
              <a:t>.</a:t>
            </a:r>
            <a:r>
              <a:rPr lang="pt-PT" sz="1100">
                <a:solidFill>
                  <a:schemeClr val="dk1"/>
                </a:solidFill>
              </a:rPr>
              <a:t> </a:t>
            </a:r>
            <a:endParaRPr sz="11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pt-PT" sz="1100">
                <a:solidFill>
                  <a:schemeClr val="dk1"/>
                </a:solidFill>
              </a:rPr>
              <a:t>Kurso pabaigoje rasite IV modulį </a:t>
            </a:r>
            <a:r>
              <a:rPr b="1" lang="pt-PT" sz="1100">
                <a:solidFill>
                  <a:schemeClr val="dk1"/>
                </a:solidFill>
              </a:rPr>
              <a:t>„Įsivertinimo veikla“</a:t>
            </a:r>
            <a:r>
              <a:rPr lang="pt-PT" sz="1100">
                <a:solidFill>
                  <a:schemeClr val="dk1"/>
                </a:solidFill>
              </a:rPr>
              <a:t>, skirtą </a:t>
            </a:r>
            <a:r>
              <a:rPr b="1" lang="pt-PT" sz="1100">
                <a:solidFill>
                  <a:schemeClr val="dk1"/>
                </a:solidFill>
              </a:rPr>
              <a:t>savęs vertinimui</a:t>
            </a:r>
            <a:r>
              <a:rPr lang="pt-PT" sz="1100">
                <a:solidFill>
                  <a:schemeClr val="dk1"/>
                </a:solidFill>
              </a:rPr>
              <a:t>, kuris yra svarbus besimokančiųjų savęs vertinimo žingsnis Informacijos ir Ryšių Technologijų mokymuose: besimokantieji galės įvertinti savo žinias, atlikdami siūlomą savęs vertinimo veiklą. </a:t>
            </a:r>
            <a:endParaRPr/>
          </a:p>
        </p:txBody>
      </p:sp>
      <p:sp>
        <p:nvSpPr>
          <p:cNvPr id="170" name="Google Shape;17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showMasterSp="0" type="title">
  <p:cSld name="TITL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/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" type="subTitle"/>
          </p:nvPr>
        </p:nvSpPr>
        <p:spPr>
          <a:xfrm>
            <a:off x="1100051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9" name="Google Shape;19;p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cxnSp>
        <p:nvCxnSpPr>
          <p:cNvPr id="22" name="Google Shape;22;p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contenuto" type="obj">
  <p:cSld name="OBJEC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stazione sezione" showMasterSp="0" type="secHead">
  <p:cSld name="SECTION_HEADER">
    <p:bg>
      <p:bgPr>
        <a:solidFill>
          <a:schemeClr val="l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4"/>
          <p:cNvSpPr txBox="1"/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b="0" sz="8000">
                <a:solidFill>
                  <a:srgbClr val="262626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" type="body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4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cxnSp>
        <p:nvCxnSpPr>
          <p:cNvPr id="37" name="Google Shape;37;p4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e contenuti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1097280" y="1845734"/>
            <a:ext cx="4937760" cy="40233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2" name="Google Shape;42;p5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fronto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" type="body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6"/>
          <p:cNvSpPr txBox="1"/>
          <p:nvPr>
            <p:ph idx="2" type="body"/>
          </p:nvPr>
        </p:nvSpPr>
        <p:spPr>
          <a:xfrm>
            <a:off x="1097280" y="2582335"/>
            <a:ext cx="4937760" cy="3286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49" name="Google Shape;49;p6"/>
          <p:cNvSpPr txBox="1"/>
          <p:nvPr>
            <p:ph idx="3" type="body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b="0" sz="2000" cap="none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6"/>
          <p:cNvSpPr txBox="1"/>
          <p:nvPr>
            <p:ph idx="4" type="body"/>
          </p:nvPr>
        </p:nvSpPr>
        <p:spPr>
          <a:xfrm>
            <a:off x="6217920" y="2582334"/>
            <a:ext cx="4937760" cy="32867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51" name="Google Shape;51;p6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6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6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lo titolo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7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7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uota" showMasterSp="0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8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8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8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to con didascalia" showMasterSp="0" type="objTx">
  <p:cSld name="OBJECT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9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9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9"/>
          <p:cNvSpPr txBox="1"/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" type="body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70" name="Google Shape;70;p9"/>
          <p:cNvSpPr txBox="1"/>
          <p:nvPr>
            <p:ph idx="2" type="body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71" name="Google Shape;71;p9"/>
          <p:cNvSpPr txBox="1"/>
          <p:nvPr>
            <p:ph idx="10" type="dt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1" type="ftr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magine con didascalia" showMasterSp="0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0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0"/>
          <p:cNvSpPr txBox="1"/>
          <p:nvPr>
            <p:ph type="title"/>
          </p:nvPr>
        </p:nvSpPr>
        <p:spPr>
          <a:xfrm>
            <a:off x="1097280" y="5074920"/>
            <a:ext cx="10113645" cy="8229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91425" spcFirstLastPara="1" rIns="91425" wrap="square" tIns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b="0" sz="36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0"/>
          <p:cNvSpPr/>
          <p:nvPr>
            <p:ph idx="2" type="pic"/>
          </p:nvPr>
        </p:nvSpPr>
        <p:spPr>
          <a:xfrm>
            <a:off x="15" y="0"/>
            <a:ext cx="12191985" cy="4915076"/>
          </a:xfrm>
          <a:prstGeom prst="rect">
            <a:avLst/>
          </a:prstGeom>
          <a:solidFill>
            <a:srgbClr val="BECAD4"/>
          </a:solidFill>
          <a:ln>
            <a:noFill/>
          </a:ln>
        </p:spPr>
      </p:sp>
      <p:sp>
        <p:nvSpPr>
          <p:cNvPr id="79" name="Google Shape;79;p10"/>
          <p:cNvSpPr txBox="1"/>
          <p:nvPr>
            <p:ph idx="1" type="body"/>
          </p:nvPr>
        </p:nvSpPr>
        <p:spPr>
          <a:xfrm>
            <a:off x="1097280" y="5907024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80" name="Google Shape;80;p10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0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0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olo e testo verticale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1"/>
          <p:cNvSpPr txBox="1"/>
          <p:nvPr>
            <p:ph idx="1" type="body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86" name="Google Shape;86;p1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olo e testo verticale" showMasterSp="0" type="vertTitleAndTx">
  <p:cSld name="VERTICAL_TITLE_AND_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2"/>
          <p:cNvSpPr txBox="1"/>
          <p:nvPr>
            <p:ph type="title"/>
          </p:nvPr>
        </p:nvSpPr>
        <p:spPr>
          <a:xfrm rot="5400000">
            <a:off x="7159401" y="1977801"/>
            <a:ext cx="575989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>
            <p:ph idx="1" type="body"/>
          </p:nvPr>
        </p:nvSpPr>
        <p:spPr>
          <a:xfrm rot="5400000">
            <a:off x="1825401" y="-574899"/>
            <a:ext cx="575989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45700" spcFirstLastPara="1" rIns="4570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indent="-342900" lvl="1" marL="9144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indent="-3429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indent="-3429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indent="-3429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indent="-342900" lvl="8" marL="41148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/>
        </p:txBody>
      </p:sp>
      <p:sp>
        <p:nvSpPr>
          <p:cNvPr id="94" name="Google Shape;94;p12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2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2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0" i="0" sz="4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>
            <a:lvl1pPr indent="-355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b="0" i="0" sz="1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0" type="dt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cxnSp>
        <p:nvCxnSpPr>
          <p:cNvPr id="13" name="Google Shape;13;p1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9.jpg"/><Relationship Id="rId5" Type="http://schemas.openxmlformats.org/officeDocument/2006/relationships/image" Target="../media/image3.jp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Relationship Id="rId4" Type="http://schemas.openxmlformats.org/officeDocument/2006/relationships/image" Target="../media/image7.jpg"/><Relationship Id="rId5" Type="http://schemas.openxmlformats.org/officeDocument/2006/relationships/image" Target="../media/image12.pn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3"/>
          <p:cNvSpPr txBox="1"/>
          <p:nvPr>
            <p:ph type="ctrTitle"/>
          </p:nvPr>
        </p:nvSpPr>
        <p:spPr>
          <a:xfrm>
            <a:off x="1097275" y="1820375"/>
            <a:ext cx="5925900" cy="2504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5400"/>
              <a:buFont typeface="Arial"/>
              <a:buNone/>
            </a:pPr>
            <a:r>
              <a:rPr lang="pt-PT" sz="3700">
                <a:solidFill>
                  <a:srgbClr val="003399"/>
                </a:solidFill>
                <a:latin typeface="Arial"/>
                <a:ea typeface="Arial"/>
                <a:cs typeface="Arial"/>
                <a:sym typeface="Arial"/>
              </a:rPr>
              <a:t>LENGVAS POŽIŪRIS Į IRT MOKYMŲ UŽSIĖMIMUS IR JŲ VALDYMAS</a:t>
            </a:r>
            <a:endParaRPr sz="3700">
              <a:solidFill>
                <a:srgbClr val="00339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 txBox="1"/>
          <p:nvPr>
            <p:ph idx="1" type="subTitle"/>
          </p:nvPr>
        </p:nvSpPr>
        <p:spPr>
          <a:xfrm>
            <a:off x="1163846" y="4455621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pt-PT">
                <a:solidFill>
                  <a:schemeClr val="dk1"/>
                </a:solidFill>
              </a:rPr>
              <a:t>GAIRĖS INSTRUKTORIAMS</a:t>
            </a:r>
            <a:endParaRPr/>
          </a:p>
        </p:txBody>
      </p:sp>
      <p:pic>
        <p:nvPicPr>
          <p:cNvPr id="103" name="Google Shape;10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951" y="5729130"/>
            <a:ext cx="1244079" cy="10561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3"/>
          <p:cNvPicPr preferRelativeResize="0"/>
          <p:nvPr/>
        </p:nvPicPr>
        <p:blipFill rotWithShape="1">
          <a:blip r:embed="rId4">
            <a:alphaModFix/>
          </a:blip>
          <a:srcRect b="11274" l="0" r="0" t="11278"/>
          <a:stretch/>
        </p:blipFill>
        <p:spPr>
          <a:xfrm>
            <a:off x="7221575" y="1817899"/>
            <a:ext cx="3810600" cy="250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3"/>
          <p:cNvPicPr preferRelativeResize="0"/>
          <p:nvPr/>
        </p:nvPicPr>
        <p:blipFill rotWithShape="1">
          <a:blip r:embed="rId5">
            <a:alphaModFix/>
          </a:blip>
          <a:srcRect b="0" l="0" r="13768" t="0"/>
          <a:stretch/>
        </p:blipFill>
        <p:spPr>
          <a:xfrm>
            <a:off x="7667125" y="5731625"/>
            <a:ext cx="4264125" cy="1018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4"/>
          <p:cNvSpPr txBox="1"/>
          <p:nvPr>
            <p:ph idx="1" type="body"/>
          </p:nvPr>
        </p:nvSpPr>
        <p:spPr>
          <a:xfrm>
            <a:off x="1192973" y="1692596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 fontScale="92500" lnSpcReduction="2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98039"/>
              <a:buNone/>
            </a:pPr>
            <a:r>
              <a:rPr b="1" lang="pt-PT" sz="2400">
                <a:solidFill>
                  <a:schemeClr val="dk1"/>
                </a:solidFill>
              </a:rPr>
              <a:t>Šis e. mokymosi kursas sukurtas padėti IRT instruktoriams mokyti, naudojant lengvai suprantamą kalbą.</a:t>
            </a:r>
            <a:endParaRPr sz="2400"/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98039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98039"/>
              <a:buNone/>
            </a:pPr>
            <a:r>
              <a:rPr lang="pt-PT" sz="2400">
                <a:solidFill>
                  <a:schemeClr val="dk1"/>
                </a:solidFill>
              </a:rPr>
              <a:t>Ne visi turi vienodus raštingumo gebėjimus: vieniems žmonėms gali būti sunku suprasti ir įsisavinti sudėtingą kalbą dėl </a:t>
            </a:r>
            <a:r>
              <a:rPr b="1" lang="pt-PT" sz="2400">
                <a:solidFill>
                  <a:schemeClr val="dk1"/>
                </a:solidFill>
              </a:rPr>
              <a:t>išsilavinimo trūkumo</a:t>
            </a:r>
            <a:r>
              <a:rPr lang="pt-PT" sz="2400">
                <a:solidFill>
                  <a:schemeClr val="dk1"/>
                </a:solidFill>
              </a:rPr>
              <a:t>, </a:t>
            </a:r>
            <a:r>
              <a:rPr b="1" lang="pt-PT" sz="2400">
                <a:solidFill>
                  <a:schemeClr val="dk1"/>
                </a:solidFill>
              </a:rPr>
              <a:t>negalios</a:t>
            </a:r>
            <a:r>
              <a:rPr lang="pt-PT" sz="2400">
                <a:solidFill>
                  <a:schemeClr val="dk1"/>
                </a:solidFill>
              </a:rPr>
              <a:t> ar </a:t>
            </a:r>
            <a:r>
              <a:rPr b="1" lang="pt-PT" sz="2400">
                <a:solidFill>
                  <a:schemeClr val="dk1"/>
                </a:solidFill>
              </a:rPr>
              <a:t>užsienio kilmės</a:t>
            </a:r>
            <a:r>
              <a:rPr lang="pt-PT" sz="2400">
                <a:solidFill>
                  <a:schemeClr val="dk1"/>
                </a:solidFill>
              </a:rPr>
              <a:t>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100000"/>
              <a:buNone/>
            </a:pPr>
            <a:r>
              <a:rPr lang="pt-PT" sz="2352">
                <a:solidFill>
                  <a:schemeClr val="dk1"/>
                </a:solidFill>
              </a:rPr>
              <a:t>Todėl svarbu užtikrinti </a:t>
            </a:r>
            <a:r>
              <a:rPr b="1" lang="pt-PT" sz="2352">
                <a:solidFill>
                  <a:schemeClr val="dk1"/>
                </a:solidFill>
              </a:rPr>
              <a:t>prieinamesnę kalbą</a:t>
            </a:r>
            <a:r>
              <a:rPr lang="pt-PT" sz="2352">
                <a:solidFill>
                  <a:schemeClr val="dk1"/>
                </a:solidFill>
              </a:rPr>
              <a:t>, siekiant socialinės aprėpties.</a:t>
            </a:r>
            <a:endParaRPr sz="2352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ct val="117647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12" name="Google Shape;112;p14"/>
          <p:cNvSpPr txBox="1"/>
          <p:nvPr/>
        </p:nvSpPr>
        <p:spPr>
          <a:xfrm>
            <a:off x="1097279" y="-195959"/>
            <a:ext cx="9689090" cy="18885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4400"/>
              <a:buFont typeface="Arial"/>
              <a:buNone/>
            </a:pPr>
            <a:r>
              <a:rPr b="0" i="0" lang="pt-PT" sz="4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KURSO PRISTATYMAS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3" name="Google Shape;11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815" y="6396394"/>
            <a:ext cx="4443488" cy="39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idx="1" type="body"/>
          </p:nvPr>
        </p:nvSpPr>
        <p:spPr>
          <a:xfrm>
            <a:off x="5494683" y="738256"/>
            <a:ext cx="6063600" cy="480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381000" lvl="0" marL="457200" rtl="0" algn="l">
              <a:lnSpc>
                <a:spcPct val="107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Char char=" "/>
            </a:pPr>
            <a:r>
              <a:rPr lang="pt-PT" sz="2400">
                <a:solidFill>
                  <a:schemeClr val="dk1"/>
                </a:solidFill>
              </a:rPr>
              <a:t>Sunku rasti mokymosi medžiagą, kuri būtų lengvai suprantama, bet adresuota suaugusiems besimokantiems asmenims ir dar sunkiau rasti tokią medžiagą IRT tema.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7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Char char=" "/>
            </a:pPr>
            <a:r>
              <a:rPr lang="pt-PT" sz="2400">
                <a:solidFill>
                  <a:schemeClr val="dk1"/>
                </a:solidFill>
              </a:rPr>
              <a:t>Prieinami pradžiamoksliai yra pilni sudėtingų žodžių, mažų bei painių paveikslėlių.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lnSpc>
                <a:spcPct val="107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Char char=" "/>
            </a:pPr>
            <a:r>
              <a:rPr lang="pt-PT" sz="2400">
                <a:solidFill>
                  <a:schemeClr val="dk1"/>
                </a:solidFill>
              </a:rPr>
              <a:t>Tokio prieinamumo trūkumo rezultatas – žemo raštingumo įgūdžių turinčių žmonių menkos galimybės naudotis IRT teikiamomis  mokymosi galimybėmis.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20" name="Google Shape;120;p15"/>
          <p:cNvSpPr/>
          <p:nvPr/>
        </p:nvSpPr>
        <p:spPr>
          <a:xfrm>
            <a:off x="621721" y="1717200"/>
            <a:ext cx="5323500" cy="95700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magine che contiene testo, interni&#10;&#10;Descrizione generata automaticamente" id="121" name="Google Shape;12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" y="7451"/>
            <a:ext cx="5137912" cy="685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08815" y="6396394"/>
            <a:ext cx="4443490" cy="39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/>
          <p:nvPr/>
        </p:nvSpPr>
        <p:spPr>
          <a:xfrm>
            <a:off x="1148316" y="1648047"/>
            <a:ext cx="10118700" cy="95700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6"/>
          <p:cNvSpPr txBox="1"/>
          <p:nvPr>
            <p:ph idx="1" type="body"/>
          </p:nvPr>
        </p:nvSpPr>
        <p:spPr>
          <a:xfrm>
            <a:off x="1017188" y="1088237"/>
            <a:ext cx="1048724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pt-PT" sz="2200">
                <a:solidFill>
                  <a:schemeClr val="dk1"/>
                </a:solidFill>
              </a:rPr>
              <a:t>Atsižvelgiant į šias aplinkybes, buvo sukurti IRT temų mokymosi moduliai, kad mokymas būtų kuo paprastesnis. </a:t>
            </a:r>
            <a:endParaRPr/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rPr lang="pt-PT" sz="2200">
                <a:solidFill>
                  <a:schemeClr val="dk1"/>
                </a:solidFill>
              </a:rPr>
              <a:t>14 vadovo</a:t>
            </a:r>
            <a:r>
              <a:rPr b="1" lang="pt-PT" sz="2200">
                <a:solidFill>
                  <a:schemeClr val="dk1"/>
                </a:solidFill>
              </a:rPr>
              <a:t> „Kompiuterio ir IRT naudojimosi pradmenys“</a:t>
            </a:r>
            <a:r>
              <a:rPr lang="pt-PT" sz="2200">
                <a:solidFill>
                  <a:schemeClr val="dk1"/>
                </a:solidFill>
              </a:rPr>
              <a:t> modulių buvo aprašyti lengvai skaitoma ir suprantama kalba.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0" name="Google Shape;13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8720917" y="3430759"/>
            <a:ext cx="2182335" cy="2909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08815" y="6396394"/>
            <a:ext cx="4443490" cy="39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7"/>
          <p:cNvSpPr/>
          <p:nvPr/>
        </p:nvSpPr>
        <p:spPr>
          <a:xfrm>
            <a:off x="1148316" y="1648047"/>
            <a:ext cx="10118658" cy="95693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7"/>
          <p:cNvSpPr txBox="1"/>
          <p:nvPr>
            <p:ph idx="1" type="body"/>
          </p:nvPr>
        </p:nvSpPr>
        <p:spPr>
          <a:xfrm>
            <a:off x="1017188" y="1088237"/>
            <a:ext cx="1048724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pt-PT" sz="2200">
                <a:solidFill>
                  <a:schemeClr val="dk1"/>
                </a:solidFill>
              </a:rPr>
              <a:t>Šis vadovas sukurtas padėti instruktoriams suorganizuoti IRT mokymus, naudojant modulius iš vadovo </a:t>
            </a:r>
            <a:r>
              <a:rPr b="1" lang="pt-PT" sz="2200">
                <a:solidFill>
                  <a:schemeClr val="dk1"/>
                </a:solidFill>
              </a:rPr>
              <a:t>„Kompiuterio ir IRT naudojimosi pradmenys“</a:t>
            </a:r>
            <a:r>
              <a:rPr lang="pt-PT" sz="2200">
                <a:solidFill>
                  <a:schemeClr val="dk1"/>
                </a:solidFill>
              </a:rPr>
              <a:t>. 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4356695" y="2042768"/>
            <a:ext cx="3301405" cy="44018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08815" y="6396394"/>
            <a:ext cx="4443490" cy="39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/>
          <p:nvPr>
            <p:ph idx="1" type="body"/>
          </p:nvPr>
        </p:nvSpPr>
        <p:spPr>
          <a:xfrm>
            <a:off x="1044117" y="1146187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pt-PT" sz="2400">
                <a:solidFill>
                  <a:schemeClr val="dk1"/>
                </a:solidFill>
              </a:rPr>
              <a:t>Šiame e. mokymosi kurse vartotojai sužinos, kaip rengti aukštos kokybės dirbtuves įvairiomis IRT temomis, įskaitant tiek </a:t>
            </a:r>
            <a:r>
              <a:rPr b="1" lang="pt-PT" sz="2400">
                <a:solidFill>
                  <a:schemeClr val="dk1"/>
                </a:solidFill>
              </a:rPr>
              <a:t>įvadines</a:t>
            </a:r>
            <a:r>
              <a:rPr lang="pt-PT" sz="2400">
                <a:solidFill>
                  <a:schemeClr val="dk1"/>
                </a:solidFill>
              </a:rPr>
              <a:t>, tiek </a:t>
            </a:r>
            <a:r>
              <a:rPr b="1" lang="pt-PT" sz="2400">
                <a:solidFill>
                  <a:schemeClr val="dk1"/>
                </a:solidFill>
              </a:rPr>
              <a:t>pažangesnes</a:t>
            </a:r>
            <a:r>
              <a:rPr lang="pt-PT" sz="2400">
                <a:solidFill>
                  <a:schemeClr val="dk1"/>
                </a:solidFill>
              </a:rPr>
              <a:t> dirbtuves.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r>
              <a:rPr lang="pt-PT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147" name="Google Shape;14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93862" y="3062176"/>
            <a:ext cx="2147988" cy="278575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8" name="Google Shape;148;p18"/>
          <p:cNvSpPr/>
          <p:nvPr/>
        </p:nvSpPr>
        <p:spPr>
          <a:xfrm>
            <a:off x="1148315" y="1658678"/>
            <a:ext cx="10100931" cy="127591"/>
          </a:xfrm>
          <a:prstGeom prst="rect">
            <a:avLst/>
          </a:prstGeom>
          <a:solidFill>
            <a:schemeClr val="lt1"/>
          </a:solidFill>
          <a:ln cap="flat" cmpd="sng" w="158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06914" y="3062176"/>
            <a:ext cx="2059827" cy="2785757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0" name="Google Shape;150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608815" y="6396394"/>
            <a:ext cx="4443490" cy="39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9"/>
          <p:cNvSpPr txBox="1"/>
          <p:nvPr>
            <p:ph idx="1" type="body"/>
          </p:nvPr>
        </p:nvSpPr>
        <p:spPr>
          <a:xfrm>
            <a:off x="1246136" y="2132814"/>
            <a:ext cx="9843622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-127000" lvl="0" marL="9144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pt-PT" sz="2400">
                <a:solidFill>
                  <a:schemeClr val="dk1"/>
                </a:solidFill>
              </a:rPr>
              <a:t> Pirma, besimokantiesiems bus pristatytas II modulis</a:t>
            </a:r>
            <a:r>
              <a:rPr b="1" lang="pt-PT" sz="2400">
                <a:solidFill>
                  <a:schemeClr val="dk1"/>
                </a:solidFill>
              </a:rPr>
              <a:t> „Bendroji metodika ir gairės“</a:t>
            </a:r>
            <a:r>
              <a:rPr lang="pt-PT" sz="2400">
                <a:solidFill>
                  <a:schemeClr val="dk1"/>
                </a:solidFill>
              </a:rPr>
              <a:t>,</a:t>
            </a:r>
            <a:r>
              <a:rPr b="1" lang="pt-PT" sz="2400">
                <a:solidFill>
                  <a:schemeClr val="dk1"/>
                </a:solidFill>
              </a:rPr>
              <a:t> </a:t>
            </a:r>
            <a:r>
              <a:rPr lang="pt-PT" sz="2400">
                <a:solidFill>
                  <a:schemeClr val="dk1"/>
                </a:solidFill>
              </a:rPr>
              <a:t>naudojant vadovą</a:t>
            </a:r>
            <a:r>
              <a:rPr b="1" lang="pt-PT" sz="2400">
                <a:solidFill>
                  <a:schemeClr val="dk1"/>
                </a:solidFill>
              </a:rPr>
              <a:t> </a:t>
            </a:r>
            <a:r>
              <a:rPr b="1" lang="pt-PT" sz="2200">
                <a:solidFill>
                  <a:schemeClr val="dk1"/>
                </a:solidFill>
              </a:rPr>
              <a:t>„Kompiuterio ir IRT naudojimosi pradmenys“</a:t>
            </a:r>
            <a:r>
              <a:rPr lang="pt-PT" sz="2200">
                <a:solidFill>
                  <a:schemeClr val="dk1"/>
                </a:solidFill>
              </a:rPr>
              <a:t>.</a:t>
            </a:r>
            <a:endParaRPr sz="2400">
              <a:solidFill>
                <a:schemeClr val="dk1"/>
              </a:solidFill>
            </a:endParaRPr>
          </a:p>
          <a:p>
            <a:pPr indent="-127000" lvl="0" marL="9144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b="1" lang="pt-PT" sz="2400">
                <a:solidFill>
                  <a:schemeClr val="dk1"/>
                </a:solidFill>
              </a:rPr>
              <a:t> </a:t>
            </a:r>
            <a:r>
              <a:rPr lang="pt-PT" sz="2400">
                <a:solidFill>
                  <a:schemeClr val="dk1"/>
                </a:solidFill>
              </a:rPr>
              <a:t> Šiame skyriuje pateikiamos kelios gairės ir patarimai, kaip </a:t>
            </a:r>
            <a:r>
              <a:rPr b="1" lang="pt-PT" sz="2400">
                <a:solidFill>
                  <a:schemeClr val="dk1"/>
                </a:solidFill>
              </a:rPr>
              <a:t>planuoti</a:t>
            </a:r>
            <a:r>
              <a:rPr lang="pt-PT" sz="2400">
                <a:solidFill>
                  <a:schemeClr val="dk1"/>
                </a:solidFill>
              </a:rPr>
              <a:t>, </a:t>
            </a:r>
            <a:r>
              <a:rPr b="1" lang="pt-PT" sz="2400">
                <a:solidFill>
                  <a:schemeClr val="dk1"/>
                </a:solidFill>
              </a:rPr>
              <a:t>vykdyti</a:t>
            </a:r>
            <a:r>
              <a:rPr lang="pt-PT" sz="2400">
                <a:solidFill>
                  <a:schemeClr val="dk1"/>
                </a:solidFill>
              </a:rPr>
              <a:t> ir </a:t>
            </a:r>
            <a:r>
              <a:rPr b="1" lang="pt-PT" sz="2400">
                <a:solidFill>
                  <a:schemeClr val="dk1"/>
                </a:solidFill>
              </a:rPr>
              <a:t>vertinti </a:t>
            </a:r>
            <a:r>
              <a:rPr lang="pt-PT" sz="2400">
                <a:solidFill>
                  <a:schemeClr val="dk1"/>
                </a:solidFill>
              </a:rPr>
              <a:t>mokymų užsiėmimus. </a:t>
            </a:r>
            <a:endParaRPr b="1" sz="2400">
              <a:solidFill>
                <a:schemeClr val="dk1"/>
              </a:solidFill>
            </a:endParaRPr>
          </a:p>
        </p:txBody>
      </p:sp>
      <p:sp>
        <p:nvSpPr>
          <p:cNvPr id="157" name="Google Shape;157;p19"/>
          <p:cNvSpPr txBox="1"/>
          <p:nvPr/>
        </p:nvSpPr>
        <p:spPr>
          <a:xfrm>
            <a:off x="1097279" y="-195959"/>
            <a:ext cx="9992479" cy="18885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4400"/>
              <a:buFont typeface="Arial"/>
              <a:buNone/>
            </a:pPr>
            <a:r>
              <a:rPr b="0" i="0" lang="pt-PT" sz="4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E. mokymosi kurso struktūra</a:t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815" y="6396394"/>
            <a:ext cx="4443490" cy="395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/>
          <p:nvPr>
            <p:ph idx="1" type="body"/>
          </p:nvPr>
        </p:nvSpPr>
        <p:spPr>
          <a:xfrm>
            <a:off x="1097279" y="1845734"/>
            <a:ext cx="10162599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9144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139700" lvl="0" marL="9144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b="1" lang="pt-PT" sz="2400">
                <a:solidFill>
                  <a:schemeClr val="dk1"/>
                </a:solidFill>
              </a:rPr>
              <a:t> </a:t>
            </a:r>
            <a:r>
              <a:rPr lang="pt-PT" sz="2400">
                <a:solidFill>
                  <a:schemeClr val="dk1"/>
                </a:solidFill>
              </a:rPr>
              <a:t>Toliau bus pateikiamas III modulis, kuriame bus išsamiau aprašytos</a:t>
            </a:r>
            <a:r>
              <a:rPr b="1" lang="pt-PT" sz="2400">
                <a:solidFill>
                  <a:schemeClr val="dk1"/>
                </a:solidFill>
              </a:rPr>
              <a:t> „Konkrečios kiekvieno vadovą sudarančio modulio rengimo gairės“.</a:t>
            </a:r>
            <a:endParaRPr b="1" sz="2400">
              <a:solidFill>
                <a:schemeClr val="dk1"/>
              </a:solidFill>
            </a:endParaRPr>
          </a:p>
          <a:p>
            <a:pPr indent="-127000" lvl="0" marL="9144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pt-PT" sz="2400">
                <a:solidFill>
                  <a:schemeClr val="dk1"/>
                </a:solidFill>
              </a:rPr>
              <a:t> Kiekvienam mokymo moduliui yra pateikiamas tikslų aprašymas, siūloma metodika, veiklos santrauka ir veiklos vertinimo kriterijai</a:t>
            </a:r>
            <a:r>
              <a:rPr b="1" lang="pt-PT" sz="2400">
                <a:solidFill>
                  <a:schemeClr val="dk1"/>
                </a:solidFill>
              </a:rPr>
              <a:t>.</a:t>
            </a:r>
            <a:r>
              <a:rPr lang="pt-PT" sz="2400">
                <a:solidFill>
                  <a:schemeClr val="dk1"/>
                </a:solidFill>
              </a:rPr>
              <a:t> </a:t>
            </a:r>
            <a:endParaRPr sz="2400"/>
          </a:p>
        </p:txBody>
      </p:sp>
      <p:pic>
        <p:nvPicPr>
          <p:cNvPr id="165" name="Google Shape;16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815" y="6396394"/>
            <a:ext cx="4443490" cy="395434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0"/>
          <p:cNvSpPr txBox="1"/>
          <p:nvPr/>
        </p:nvSpPr>
        <p:spPr>
          <a:xfrm>
            <a:off x="1097279" y="-195959"/>
            <a:ext cx="9992479" cy="18885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4400"/>
              <a:buFont typeface="Arial"/>
              <a:buNone/>
            </a:pPr>
            <a:r>
              <a:rPr b="0" i="0" lang="pt-PT" sz="4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E. mokymosi kurso struktūra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>
            <p:ph idx="1" type="body"/>
          </p:nvPr>
        </p:nvSpPr>
        <p:spPr>
          <a:xfrm>
            <a:off x="1097279" y="1845734"/>
            <a:ext cx="10162599" cy="4023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normAutofit/>
          </a:bodyPr>
          <a:lstStyle/>
          <a:p>
            <a:pPr indent="0" lvl="0" marL="9144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Arial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-139700" lvl="0" marL="91440" rtl="0" algn="l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2200"/>
              <a:buFont typeface="Arial"/>
              <a:buChar char="•"/>
            </a:pPr>
            <a:r>
              <a:rPr b="1" lang="pt-PT" sz="2200">
                <a:solidFill>
                  <a:schemeClr val="dk1"/>
                </a:solidFill>
              </a:rPr>
              <a:t> </a:t>
            </a:r>
            <a:r>
              <a:rPr lang="pt-PT" sz="2400">
                <a:solidFill>
                  <a:schemeClr val="dk1"/>
                </a:solidFill>
              </a:rPr>
              <a:t>Kurso pabaigoje rasite IV modulį </a:t>
            </a:r>
            <a:r>
              <a:rPr b="1" lang="pt-PT" sz="2400">
                <a:solidFill>
                  <a:schemeClr val="dk1"/>
                </a:solidFill>
              </a:rPr>
              <a:t>„Įsivertinimo veikla“</a:t>
            </a:r>
            <a:r>
              <a:rPr lang="pt-PT" sz="2400">
                <a:solidFill>
                  <a:schemeClr val="dk1"/>
                </a:solidFill>
              </a:rPr>
              <a:t>, skirtą </a:t>
            </a:r>
            <a:r>
              <a:rPr b="1" lang="pt-PT" sz="2400">
                <a:solidFill>
                  <a:schemeClr val="dk1"/>
                </a:solidFill>
              </a:rPr>
              <a:t>savęs vertinimui</a:t>
            </a:r>
            <a:r>
              <a:rPr lang="pt-PT" sz="2400">
                <a:solidFill>
                  <a:schemeClr val="dk1"/>
                </a:solidFill>
              </a:rPr>
              <a:t>, kuris yra svarbus besimokančiųjų savęs vertinimo žingsnis IRT mokymuose: besimokantieji galės įvertinti savo žinias, atlikdami siūlomą savęs vertinimo veiklą. </a:t>
            </a:r>
            <a:endParaRPr sz="2400">
              <a:solidFill>
                <a:schemeClr val="dk1"/>
              </a:solidFill>
            </a:endParaRPr>
          </a:p>
        </p:txBody>
      </p:sp>
      <p:pic>
        <p:nvPicPr>
          <p:cNvPr id="173" name="Google Shape;173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08815" y="6396394"/>
            <a:ext cx="4443490" cy="39543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1"/>
          <p:cNvSpPr txBox="1"/>
          <p:nvPr/>
        </p:nvSpPr>
        <p:spPr>
          <a:xfrm>
            <a:off x="1097279" y="-195959"/>
            <a:ext cx="9992479" cy="18885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003399"/>
              </a:buClr>
              <a:buSzPts val="4400"/>
              <a:buFont typeface="Arial"/>
              <a:buNone/>
            </a:pPr>
            <a:r>
              <a:rPr b="0" i="0" lang="pt-PT" sz="4400" u="none" cap="none" strike="noStrike">
                <a:solidFill>
                  <a:srgbClr val="003399"/>
                </a:solidFill>
                <a:latin typeface="Calibri"/>
                <a:ea typeface="Calibri"/>
                <a:cs typeface="Calibri"/>
                <a:sym typeface="Calibri"/>
              </a:rPr>
              <a:t>E. mokymosi kurso struktūra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552238" y="6218238"/>
            <a:ext cx="487362" cy="487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Retrospettivo">
  <a:themeElements>
    <a:clrScheme name="Retrospettivo">
      <a:dk1>
        <a:srgbClr val="000000"/>
      </a:dk1>
      <a:lt1>
        <a:srgbClr val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