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79" r:id="rId13"/>
    <p:sldId id="268" r:id="rId14"/>
    <p:sldId id="282" r:id="rId15"/>
    <p:sldId id="284" r:id="rId16"/>
    <p:sldId id="292" r:id="rId17"/>
    <p:sldId id="293" r:id="rId18"/>
    <p:sldId id="294" r:id="rId19"/>
    <p:sldId id="295" r:id="rId20"/>
    <p:sldId id="296" r:id="rId21"/>
    <p:sldId id="298" r:id="rId22"/>
    <p:sldId id="299" r:id="rId23"/>
    <p:sldId id="272" r:id="rId24"/>
    <p:sldId id="273" r:id="rId25"/>
    <p:sldId id="275" r:id="rId26"/>
    <p:sldId id="274" r:id="rId27"/>
    <p:sldId id="276" r:id="rId28"/>
    <p:sldId id="300" r:id="rId29"/>
    <p:sldId id="286" r:id="rId30"/>
    <p:sldId id="291"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C026"/>
    <a:srgbClr val="C0A5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97" autoAdjust="0"/>
    <p:restoredTop sz="94578"/>
  </p:normalViewPr>
  <p:slideViewPr>
    <p:cSldViewPr>
      <p:cViewPr varScale="1">
        <p:scale>
          <a:sx n="108" d="100"/>
          <a:sy n="108" d="100"/>
        </p:scale>
        <p:origin x="170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8E7D37-312B-46C5-A601-58814059A83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0E55385D-7B68-4A3A-8713-4E0D6496CE4E}">
      <dgm:prSet phldrT="[Text]" custT="1"/>
      <dgm:spPr>
        <a:solidFill>
          <a:schemeClr val="tx1">
            <a:lumMod val="65000"/>
            <a:lumOff val="35000"/>
          </a:schemeClr>
        </a:solidFill>
        <a:ln>
          <a:noFill/>
        </a:ln>
      </dgm:spPr>
      <dgm:t>
        <a:bodyPr/>
        <a:lstStyle/>
        <a:p>
          <a:r>
            <a:rPr lang="en-GB" sz="2400" i="1" dirty="0"/>
            <a:t>Youth workers understand the challenges of refugees joining the youth centres and at the same time are very keen on including them in the daily activities of youth centres</a:t>
          </a:r>
          <a:endParaRPr lang="lt-LT" sz="2400" dirty="0"/>
        </a:p>
      </dgm:t>
    </dgm:pt>
    <dgm:pt modelId="{472D56FF-59CB-4AF6-8E3B-4CB586F6375C}" type="parTrans" cxnId="{84FBEA70-7106-474B-BC2F-033D4872A310}">
      <dgm:prSet/>
      <dgm:spPr/>
      <dgm:t>
        <a:bodyPr/>
        <a:lstStyle/>
        <a:p>
          <a:endParaRPr lang="lt-LT"/>
        </a:p>
      </dgm:t>
    </dgm:pt>
    <dgm:pt modelId="{24B50528-B49B-4556-9D02-013A7ED73E3F}" type="sibTrans" cxnId="{84FBEA70-7106-474B-BC2F-033D4872A310}">
      <dgm:prSet/>
      <dgm:spPr/>
      <dgm:t>
        <a:bodyPr/>
        <a:lstStyle/>
        <a:p>
          <a:endParaRPr lang="lt-LT"/>
        </a:p>
      </dgm:t>
    </dgm:pt>
    <dgm:pt modelId="{0FA84251-F2BB-4E1B-A269-A0947DDE397A}">
      <dgm:prSet phldrT="[Text]" custT="1"/>
      <dgm:spPr/>
      <dgm:t>
        <a:bodyPr/>
        <a:lstStyle/>
        <a:p>
          <a:r>
            <a:rPr lang="en-GB" sz="2400" dirty="0">
              <a:latin typeface="Arial "/>
            </a:rPr>
            <a:t>The real challenges might be different and more complex; </a:t>
          </a:r>
          <a:endParaRPr lang="lt-LT" sz="2400" dirty="0">
            <a:latin typeface="Arial "/>
          </a:endParaRPr>
        </a:p>
      </dgm:t>
    </dgm:pt>
    <dgm:pt modelId="{9190A41A-FB17-45A2-9607-42752AA8B70A}" type="parTrans" cxnId="{55751AA4-46CB-4FFA-A1B5-313F346079F5}">
      <dgm:prSet/>
      <dgm:spPr/>
      <dgm:t>
        <a:bodyPr/>
        <a:lstStyle/>
        <a:p>
          <a:endParaRPr lang="lt-LT"/>
        </a:p>
      </dgm:t>
    </dgm:pt>
    <dgm:pt modelId="{63788F8C-E2C1-40B3-9840-362CDCEC0739}" type="sibTrans" cxnId="{55751AA4-46CB-4FFA-A1B5-313F346079F5}">
      <dgm:prSet/>
      <dgm:spPr/>
      <dgm:t>
        <a:bodyPr/>
        <a:lstStyle/>
        <a:p>
          <a:endParaRPr lang="lt-LT"/>
        </a:p>
      </dgm:t>
    </dgm:pt>
    <dgm:pt modelId="{175217BA-1A02-42EE-A6CB-70524A8D82DF}">
      <dgm:prSet custT="1"/>
      <dgm:spPr/>
      <dgm:t>
        <a:bodyPr/>
        <a:lstStyle/>
        <a:p>
          <a:r>
            <a:rPr lang="en-GB" sz="2400" dirty="0">
              <a:latin typeface="Arial "/>
            </a:rPr>
            <a:t>Daily activities might not be interesting or relevant;</a:t>
          </a:r>
          <a:endParaRPr lang="en-US" sz="2400" dirty="0">
            <a:latin typeface="Arial "/>
          </a:endParaRPr>
        </a:p>
      </dgm:t>
    </dgm:pt>
    <dgm:pt modelId="{5BC724F5-40B2-4148-BACC-EF313EC614DC}" type="parTrans" cxnId="{F1AE8FF2-F8A7-4B2F-AEE7-C3DC5855969B}">
      <dgm:prSet/>
      <dgm:spPr/>
      <dgm:t>
        <a:bodyPr/>
        <a:lstStyle/>
        <a:p>
          <a:endParaRPr lang="en-US"/>
        </a:p>
      </dgm:t>
    </dgm:pt>
    <dgm:pt modelId="{6523E3C9-A021-4582-B3DC-15596C66F73B}" type="sibTrans" cxnId="{F1AE8FF2-F8A7-4B2F-AEE7-C3DC5855969B}">
      <dgm:prSet/>
      <dgm:spPr/>
      <dgm:t>
        <a:bodyPr/>
        <a:lstStyle/>
        <a:p>
          <a:endParaRPr lang="en-US"/>
        </a:p>
      </dgm:t>
    </dgm:pt>
    <dgm:pt modelId="{811D5D8F-D3B4-4D44-B26C-255D020229A2}">
      <dgm:prSet custT="1"/>
      <dgm:spPr/>
      <dgm:t>
        <a:bodyPr/>
        <a:lstStyle/>
        <a:p>
          <a:r>
            <a:rPr lang="en-GB" sz="2400" dirty="0">
              <a:latin typeface="Arial "/>
            </a:rPr>
            <a:t>Extra efforts to make the activities more accessible to refugees need to be put;</a:t>
          </a:r>
          <a:endParaRPr lang="en-US" sz="2400" dirty="0">
            <a:latin typeface="Arial "/>
          </a:endParaRPr>
        </a:p>
      </dgm:t>
    </dgm:pt>
    <dgm:pt modelId="{EBE33A3C-C476-496B-BB49-4EB8769FF2B1}" type="parTrans" cxnId="{01BDCD2C-9DB3-486F-8D69-B07198EC0506}">
      <dgm:prSet/>
      <dgm:spPr/>
      <dgm:t>
        <a:bodyPr/>
        <a:lstStyle/>
        <a:p>
          <a:endParaRPr lang="en-US"/>
        </a:p>
      </dgm:t>
    </dgm:pt>
    <dgm:pt modelId="{0EA67FA0-5C51-424B-9B89-ABB6A402DFD8}" type="sibTrans" cxnId="{01BDCD2C-9DB3-486F-8D69-B07198EC0506}">
      <dgm:prSet/>
      <dgm:spPr/>
      <dgm:t>
        <a:bodyPr/>
        <a:lstStyle/>
        <a:p>
          <a:endParaRPr lang="en-US"/>
        </a:p>
      </dgm:t>
    </dgm:pt>
    <dgm:pt modelId="{2967DF59-F486-4C44-A78E-22573168624C}">
      <dgm:prSet custT="1"/>
      <dgm:spPr/>
      <dgm:t>
        <a:bodyPr/>
        <a:lstStyle/>
        <a:p>
          <a:r>
            <a:rPr lang="en-GB" sz="2400" dirty="0">
              <a:latin typeface="Arial "/>
            </a:rPr>
            <a:t>Negative opinion about refugees in the communities might lead to young people, who are currently visiting youth centres, to quit or change the organization. </a:t>
          </a:r>
          <a:endParaRPr lang="en-US" sz="2400" dirty="0">
            <a:latin typeface="Arial "/>
          </a:endParaRPr>
        </a:p>
      </dgm:t>
    </dgm:pt>
    <dgm:pt modelId="{DC42D1AB-3C4C-4AAF-A655-3FB25056953E}" type="parTrans" cxnId="{DBDE0D9C-81DD-4E46-8B51-A84EB4058006}">
      <dgm:prSet/>
      <dgm:spPr/>
      <dgm:t>
        <a:bodyPr/>
        <a:lstStyle/>
        <a:p>
          <a:endParaRPr lang="en-US"/>
        </a:p>
      </dgm:t>
    </dgm:pt>
    <dgm:pt modelId="{89B83AA6-25FD-4505-99E0-8FD88998073F}" type="sibTrans" cxnId="{DBDE0D9C-81DD-4E46-8B51-A84EB4058006}">
      <dgm:prSet/>
      <dgm:spPr/>
      <dgm:t>
        <a:bodyPr/>
        <a:lstStyle/>
        <a:p>
          <a:endParaRPr lang="en-US"/>
        </a:p>
      </dgm:t>
    </dgm:pt>
    <dgm:pt modelId="{5BF88856-E537-4993-BBE8-FD4A3CCA7751}" type="pres">
      <dgm:prSet presAssocID="{B98E7D37-312B-46C5-A601-58814059A837}" presName="linear" presStyleCnt="0">
        <dgm:presLayoutVars>
          <dgm:animLvl val="lvl"/>
          <dgm:resizeHandles val="exact"/>
        </dgm:presLayoutVars>
      </dgm:prSet>
      <dgm:spPr/>
    </dgm:pt>
    <dgm:pt modelId="{4713A5F5-3660-4438-951D-1B4727183C1D}" type="pres">
      <dgm:prSet presAssocID="{0E55385D-7B68-4A3A-8713-4E0D6496CE4E}" presName="parentText" presStyleLbl="node1" presStyleIdx="0" presStyleCnt="1" custScaleY="93657" custLinFactNeighborY="-19420">
        <dgm:presLayoutVars>
          <dgm:chMax val="0"/>
          <dgm:bulletEnabled val="1"/>
        </dgm:presLayoutVars>
      </dgm:prSet>
      <dgm:spPr/>
    </dgm:pt>
    <dgm:pt modelId="{1BD19DA5-85F5-4AFC-9B4B-0DBB7BDA2596}" type="pres">
      <dgm:prSet presAssocID="{0E55385D-7B68-4A3A-8713-4E0D6496CE4E}" presName="childText" presStyleLbl="revTx" presStyleIdx="0" presStyleCnt="1" custLinFactNeighborY="-11147">
        <dgm:presLayoutVars>
          <dgm:bulletEnabled val="1"/>
        </dgm:presLayoutVars>
      </dgm:prSet>
      <dgm:spPr/>
    </dgm:pt>
  </dgm:ptLst>
  <dgm:cxnLst>
    <dgm:cxn modelId="{06FBC0C0-AD13-447B-B899-19246ED18F9D}" type="presOf" srcId="{0E55385D-7B68-4A3A-8713-4E0D6496CE4E}" destId="{4713A5F5-3660-4438-951D-1B4727183C1D}" srcOrd="0" destOrd="0" presId="urn:microsoft.com/office/officeart/2005/8/layout/vList2"/>
    <dgm:cxn modelId="{C860C76E-EDD1-4FB4-B42B-B46E5C8E4297}" type="presOf" srcId="{B98E7D37-312B-46C5-A601-58814059A837}" destId="{5BF88856-E537-4993-BBE8-FD4A3CCA7751}" srcOrd="0" destOrd="0" presId="urn:microsoft.com/office/officeart/2005/8/layout/vList2"/>
    <dgm:cxn modelId="{46BCDABB-EECA-4488-8529-27DCF5269426}" type="presOf" srcId="{2967DF59-F486-4C44-A78E-22573168624C}" destId="{1BD19DA5-85F5-4AFC-9B4B-0DBB7BDA2596}" srcOrd="0" destOrd="3" presId="urn:microsoft.com/office/officeart/2005/8/layout/vList2"/>
    <dgm:cxn modelId="{95F5C8CA-8102-49DE-AADE-8A0A53E5F92D}" type="presOf" srcId="{175217BA-1A02-42EE-A6CB-70524A8D82DF}" destId="{1BD19DA5-85F5-4AFC-9B4B-0DBB7BDA2596}" srcOrd="0" destOrd="1" presId="urn:microsoft.com/office/officeart/2005/8/layout/vList2"/>
    <dgm:cxn modelId="{39C7BF10-56F3-4C27-A693-1A464B9BC3DF}" type="presOf" srcId="{0FA84251-F2BB-4E1B-A269-A0947DDE397A}" destId="{1BD19DA5-85F5-4AFC-9B4B-0DBB7BDA2596}" srcOrd="0" destOrd="0" presId="urn:microsoft.com/office/officeart/2005/8/layout/vList2"/>
    <dgm:cxn modelId="{DBDE0D9C-81DD-4E46-8B51-A84EB4058006}" srcId="{0E55385D-7B68-4A3A-8713-4E0D6496CE4E}" destId="{2967DF59-F486-4C44-A78E-22573168624C}" srcOrd="3" destOrd="0" parTransId="{DC42D1AB-3C4C-4AAF-A655-3FB25056953E}" sibTransId="{89B83AA6-25FD-4505-99E0-8FD88998073F}"/>
    <dgm:cxn modelId="{95DAF830-5F82-49F7-971F-41994D781C31}" type="presOf" srcId="{811D5D8F-D3B4-4D44-B26C-255D020229A2}" destId="{1BD19DA5-85F5-4AFC-9B4B-0DBB7BDA2596}" srcOrd="0" destOrd="2" presId="urn:microsoft.com/office/officeart/2005/8/layout/vList2"/>
    <dgm:cxn modelId="{55751AA4-46CB-4FFA-A1B5-313F346079F5}" srcId="{0E55385D-7B68-4A3A-8713-4E0D6496CE4E}" destId="{0FA84251-F2BB-4E1B-A269-A0947DDE397A}" srcOrd="0" destOrd="0" parTransId="{9190A41A-FB17-45A2-9607-42752AA8B70A}" sibTransId="{63788F8C-E2C1-40B3-9840-362CDCEC0739}"/>
    <dgm:cxn modelId="{01BDCD2C-9DB3-486F-8D69-B07198EC0506}" srcId="{0E55385D-7B68-4A3A-8713-4E0D6496CE4E}" destId="{811D5D8F-D3B4-4D44-B26C-255D020229A2}" srcOrd="2" destOrd="0" parTransId="{EBE33A3C-C476-496B-BB49-4EB8769FF2B1}" sibTransId="{0EA67FA0-5C51-424B-9B89-ABB6A402DFD8}"/>
    <dgm:cxn modelId="{F1AE8FF2-F8A7-4B2F-AEE7-C3DC5855969B}" srcId="{0E55385D-7B68-4A3A-8713-4E0D6496CE4E}" destId="{175217BA-1A02-42EE-A6CB-70524A8D82DF}" srcOrd="1" destOrd="0" parTransId="{5BC724F5-40B2-4148-BACC-EF313EC614DC}" sibTransId="{6523E3C9-A021-4582-B3DC-15596C66F73B}"/>
    <dgm:cxn modelId="{84FBEA70-7106-474B-BC2F-033D4872A310}" srcId="{B98E7D37-312B-46C5-A601-58814059A837}" destId="{0E55385D-7B68-4A3A-8713-4E0D6496CE4E}" srcOrd="0" destOrd="0" parTransId="{472D56FF-59CB-4AF6-8E3B-4CB586F6375C}" sibTransId="{24B50528-B49B-4556-9D02-013A7ED73E3F}"/>
    <dgm:cxn modelId="{35FCBCFB-1115-48D0-A80C-9C2D554A7D60}" type="presParOf" srcId="{5BF88856-E537-4993-BBE8-FD4A3CCA7751}" destId="{4713A5F5-3660-4438-951D-1B4727183C1D}" srcOrd="0" destOrd="0" presId="urn:microsoft.com/office/officeart/2005/8/layout/vList2"/>
    <dgm:cxn modelId="{1A24E3FA-7E66-47BF-9538-574440EEE265}" type="presParOf" srcId="{5BF88856-E537-4993-BBE8-FD4A3CCA7751}" destId="{1BD19DA5-85F5-4AFC-9B4B-0DBB7BDA2596}"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F6A321-DE2E-4D53-9BA4-41CC8A9AEBA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B4CDDEAE-94D4-4F54-B295-F29BFC5AE93D}">
      <dgm:prSet phldrT="[Text]" custT="1"/>
      <dgm:spPr>
        <a:solidFill>
          <a:schemeClr val="tx1">
            <a:lumMod val="65000"/>
            <a:lumOff val="35000"/>
          </a:schemeClr>
        </a:solidFill>
        <a:ln>
          <a:noFill/>
        </a:ln>
      </dgm:spPr>
      <dgm:t>
        <a:bodyPr/>
        <a:lstStyle/>
        <a:p>
          <a:r>
            <a:rPr lang="en-GB" sz="2400" i="1" dirty="0">
              <a:latin typeface="Arial "/>
            </a:rPr>
            <a:t>Young refugees need to be treated as any other young people who have their interests, opinions, problems, etc. </a:t>
          </a:r>
          <a:endParaRPr lang="en-US" sz="2400" i="1" dirty="0">
            <a:latin typeface="Arial "/>
          </a:endParaRPr>
        </a:p>
      </dgm:t>
    </dgm:pt>
    <dgm:pt modelId="{9DF16CB5-3E5A-44E1-B178-933A71377582}" type="parTrans" cxnId="{99BD1544-56B1-40AF-B13A-49C419A140C7}">
      <dgm:prSet/>
      <dgm:spPr/>
      <dgm:t>
        <a:bodyPr/>
        <a:lstStyle/>
        <a:p>
          <a:endParaRPr lang="lt-LT"/>
        </a:p>
      </dgm:t>
    </dgm:pt>
    <dgm:pt modelId="{7D2885E9-2B48-4B8E-912D-FCC3AC7A94C4}" type="sibTrans" cxnId="{99BD1544-56B1-40AF-B13A-49C419A140C7}">
      <dgm:prSet/>
      <dgm:spPr/>
      <dgm:t>
        <a:bodyPr/>
        <a:lstStyle/>
        <a:p>
          <a:endParaRPr lang="lt-LT"/>
        </a:p>
      </dgm:t>
    </dgm:pt>
    <dgm:pt modelId="{4AE817BB-01DF-440D-A61E-0AEFF6209330}">
      <dgm:prSet phldrT="[Text]" custT="1"/>
      <dgm:spPr/>
      <dgm:t>
        <a:bodyPr/>
        <a:lstStyle/>
        <a:p>
          <a:r>
            <a:rPr lang="en-GB" sz="2800" dirty="0"/>
            <a:t>Refugees are coming from different background, have difficult experiences and are facing more complex challenges that need to be addressed individually. </a:t>
          </a:r>
          <a:endParaRPr lang="lt-LT" sz="2800" dirty="0">
            <a:latin typeface="Arial" panose="020B0604020202020204" pitchFamily="34" charset="0"/>
            <a:cs typeface="Arial" panose="020B0604020202020204" pitchFamily="34" charset="0"/>
          </a:endParaRPr>
        </a:p>
      </dgm:t>
    </dgm:pt>
    <dgm:pt modelId="{FEF86884-800D-4E96-A5CF-9E0CA82460F7}" type="parTrans" cxnId="{33C0BBD6-9975-4091-810F-6CF2CBC8CCFC}">
      <dgm:prSet/>
      <dgm:spPr/>
      <dgm:t>
        <a:bodyPr/>
        <a:lstStyle/>
        <a:p>
          <a:endParaRPr lang="lt-LT"/>
        </a:p>
      </dgm:t>
    </dgm:pt>
    <dgm:pt modelId="{BB6FE496-C2D9-4545-BB2D-D9578E300696}" type="sibTrans" cxnId="{33C0BBD6-9975-4091-810F-6CF2CBC8CCFC}">
      <dgm:prSet/>
      <dgm:spPr/>
      <dgm:t>
        <a:bodyPr/>
        <a:lstStyle/>
        <a:p>
          <a:endParaRPr lang="lt-LT"/>
        </a:p>
      </dgm:t>
    </dgm:pt>
    <dgm:pt modelId="{CA6015F7-D63D-41A7-823E-CB9745DCED67}">
      <dgm:prSet custT="1"/>
      <dgm:spPr/>
      <dgm:t>
        <a:bodyPr/>
        <a:lstStyle/>
        <a:p>
          <a:r>
            <a:rPr lang="en-US" sz="2800" noProof="0" dirty="0"/>
            <a:t>Cultural </a:t>
          </a:r>
          <a:r>
            <a:rPr lang="en-GB" sz="2800" dirty="0"/>
            <a:t>differences need to be taken into account.</a:t>
          </a:r>
          <a:endParaRPr lang="lt-LT" sz="2800" dirty="0"/>
        </a:p>
      </dgm:t>
    </dgm:pt>
    <dgm:pt modelId="{C46273E5-BF4A-429C-AD55-97C9F1179622}" type="parTrans" cxnId="{EA837C8B-8D43-474F-A460-681822F5D173}">
      <dgm:prSet/>
      <dgm:spPr/>
      <dgm:t>
        <a:bodyPr/>
        <a:lstStyle/>
        <a:p>
          <a:endParaRPr lang="en-US"/>
        </a:p>
      </dgm:t>
    </dgm:pt>
    <dgm:pt modelId="{45B06003-43C5-4A7D-906D-43202EF44095}" type="sibTrans" cxnId="{EA837C8B-8D43-474F-A460-681822F5D173}">
      <dgm:prSet/>
      <dgm:spPr/>
      <dgm:t>
        <a:bodyPr/>
        <a:lstStyle/>
        <a:p>
          <a:endParaRPr lang="en-US"/>
        </a:p>
      </dgm:t>
    </dgm:pt>
    <dgm:pt modelId="{9D4D8A1E-245E-4803-B606-ADA8F4D760A5}" type="pres">
      <dgm:prSet presAssocID="{B4F6A321-DE2E-4D53-9BA4-41CC8A9AEBAF}" presName="linear" presStyleCnt="0">
        <dgm:presLayoutVars>
          <dgm:animLvl val="lvl"/>
          <dgm:resizeHandles val="exact"/>
        </dgm:presLayoutVars>
      </dgm:prSet>
      <dgm:spPr/>
    </dgm:pt>
    <dgm:pt modelId="{ADF420CF-F3F7-4D2B-AF00-CB539A6BBFB9}" type="pres">
      <dgm:prSet presAssocID="{B4CDDEAE-94D4-4F54-B295-F29BFC5AE93D}" presName="parentText" presStyleLbl="node1" presStyleIdx="0" presStyleCnt="1" custScaleY="68577" custLinFactNeighborY="-28696">
        <dgm:presLayoutVars>
          <dgm:chMax val="0"/>
          <dgm:bulletEnabled val="1"/>
        </dgm:presLayoutVars>
      </dgm:prSet>
      <dgm:spPr/>
    </dgm:pt>
    <dgm:pt modelId="{4D108AC3-332B-4B64-A05C-5E79D7120F4A}" type="pres">
      <dgm:prSet presAssocID="{B4CDDEAE-94D4-4F54-B295-F29BFC5AE93D}" presName="childText" presStyleLbl="revTx" presStyleIdx="0" presStyleCnt="1" custLinFactNeighborX="315" custLinFactNeighborY="-4540">
        <dgm:presLayoutVars>
          <dgm:bulletEnabled val="1"/>
        </dgm:presLayoutVars>
      </dgm:prSet>
      <dgm:spPr/>
    </dgm:pt>
  </dgm:ptLst>
  <dgm:cxnLst>
    <dgm:cxn modelId="{5B6D4629-984C-408B-862F-67675207DC95}" type="presOf" srcId="{4AE817BB-01DF-440D-A61E-0AEFF6209330}" destId="{4D108AC3-332B-4B64-A05C-5E79D7120F4A}" srcOrd="0" destOrd="0" presId="urn:microsoft.com/office/officeart/2005/8/layout/vList2"/>
    <dgm:cxn modelId="{9E981C87-E3EB-4D4E-8BBF-D40C784D35B3}" type="presOf" srcId="{B4CDDEAE-94D4-4F54-B295-F29BFC5AE93D}" destId="{ADF420CF-F3F7-4D2B-AF00-CB539A6BBFB9}" srcOrd="0" destOrd="0" presId="urn:microsoft.com/office/officeart/2005/8/layout/vList2"/>
    <dgm:cxn modelId="{06F835C7-09F3-4914-AEB8-65123FB3642A}" type="presOf" srcId="{B4F6A321-DE2E-4D53-9BA4-41CC8A9AEBAF}" destId="{9D4D8A1E-245E-4803-B606-ADA8F4D760A5}" srcOrd="0" destOrd="0" presId="urn:microsoft.com/office/officeart/2005/8/layout/vList2"/>
    <dgm:cxn modelId="{EA837C8B-8D43-474F-A460-681822F5D173}" srcId="{B4CDDEAE-94D4-4F54-B295-F29BFC5AE93D}" destId="{CA6015F7-D63D-41A7-823E-CB9745DCED67}" srcOrd="1" destOrd="0" parTransId="{C46273E5-BF4A-429C-AD55-97C9F1179622}" sibTransId="{45B06003-43C5-4A7D-906D-43202EF44095}"/>
    <dgm:cxn modelId="{99BD1544-56B1-40AF-B13A-49C419A140C7}" srcId="{B4F6A321-DE2E-4D53-9BA4-41CC8A9AEBAF}" destId="{B4CDDEAE-94D4-4F54-B295-F29BFC5AE93D}" srcOrd="0" destOrd="0" parTransId="{9DF16CB5-3E5A-44E1-B178-933A71377582}" sibTransId="{7D2885E9-2B48-4B8E-912D-FCC3AC7A94C4}"/>
    <dgm:cxn modelId="{8BF031EF-5E9E-47C3-A79C-980D22641779}" type="presOf" srcId="{CA6015F7-D63D-41A7-823E-CB9745DCED67}" destId="{4D108AC3-332B-4B64-A05C-5E79D7120F4A}" srcOrd="0" destOrd="1" presId="urn:microsoft.com/office/officeart/2005/8/layout/vList2"/>
    <dgm:cxn modelId="{33C0BBD6-9975-4091-810F-6CF2CBC8CCFC}" srcId="{B4CDDEAE-94D4-4F54-B295-F29BFC5AE93D}" destId="{4AE817BB-01DF-440D-A61E-0AEFF6209330}" srcOrd="0" destOrd="0" parTransId="{FEF86884-800D-4E96-A5CF-9E0CA82460F7}" sibTransId="{BB6FE496-C2D9-4545-BB2D-D9578E300696}"/>
    <dgm:cxn modelId="{15C5485A-5C6B-47AB-ABBA-D031E489467D}" type="presParOf" srcId="{9D4D8A1E-245E-4803-B606-ADA8F4D760A5}" destId="{ADF420CF-F3F7-4D2B-AF00-CB539A6BBFB9}" srcOrd="0" destOrd="0" presId="urn:microsoft.com/office/officeart/2005/8/layout/vList2"/>
    <dgm:cxn modelId="{C669BB03-C869-4D86-9BF9-737816925FD9}" type="presParOf" srcId="{9D4D8A1E-245E-4803-B606-ADA8F4D760A5}" destId="{4D108AC3-332B-4B64-A05C-5E79D7120F4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F6A321-DE2E-4D53-9BA4-41CC8A9AEBA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2B0EFFFB-B904-4D5B-B5C4-C2A5CED4396A}">
      <dgm:prSet phldrT="[Text]" custT="1"/>
      <dgm:spPr>
        <a:solidFill>
          <a:schemeClr val="tx1">
            <a:lumMod val="65000"/>
            <a:lumOff val="35000"/>
          </a:schemeClr>
        </a:solidFill>
        <a:ln>
          <a:noFill/>
        </a:ln>
      </dgm:spPr>
      <dgm:t>
        <a:bodyPr/>
        <a:lstStyle/>
        <a:p>
          <a:r>
            <a:rPr lang="en-GB" sz="2400" i="1" dirty="0"/>
            <a:t>Youth organizations are open for new members or new employees with migrant background, and see them and their experience as valuable recourse.</a:t>
          </a:r>
          <a:endParaRPr lang="lt-LT" sz="2400" dirty="0"/>
        </a:p>
      </dgm:t>
    </dgm:pt>
    <dgm:pt modelId="{DE63F2D9-F5D4-4FF5-BC18-74F959B27EE4}" type="parTrans" cxnId="{DE46B8C9-3D83-4DA3-BCDD-0978DF5DE9C1}">
      <dgm:prSet/>
      <dgm:spPr/>
      <dgm:t>
        <a:bodyPr/>
        <a:lstStyle/>
        <a:p>
          <a:endParaRPr lang="lt-LT"/>
        </a:p>
      </dgm:t>
    </dgm:pt>
    <dgm:pt modelId="{F90D7B47-889B-4D7C-800D-86D439B0C894}" type="sibTrans" cxnId="{DE46B8C9-3D83-4DA3-BCDD-0978DF5DE9C1}">
      <dgm:prSet/>
      <dgm:spPr/>
      <dgm:t>
        <a:bodyPr/>
        <a:lstStyle/>
        <a:p>
          <a:endParaRPr lang="lt-LT"/>
        </a:p>
      </dgm:t>
    </dgm:pt>
    <dgm:pt modelId="{233FD30F-519A-448A-9055-1228CD0E68C6}">
      <dgm:prSet phldrT="[Text]" custT="1"/>
      <dgm:spPr/>
      <dgm:t>
        <a:bodyPr/>
        <a:lstStyle/>
        <a:p>
          <a:r>
            <a:rPr lang="en-GB" sz="2400" dirty="0">
              <a:latin typeface="Arial" panose="020B0604020202020204" pitchFamily="34" charset="0"/>
              <a:cs typeface="Arial" panose="020B0604020202020204" pitchFamily="34" charset="0"/>
            </a:rPr>
            <a:t>Active participation in civic life might be not attractive if young refugees do not have similar experiences in their native countries.</a:t>
          </a:r>
          <a:endParaRPr lang="lt-LT" sz="2400" dirty="0">
            <a:latin typeface="Arial" panose="020B0604020202020204" pitchFamily="34" charset="0"/>
            <a:cs typeface="Arial" panose="020B0604020202020204" pitchFamily="34" charset="0"/>
          </a:endParaRPr>
        </a:p>
      </dgm:t>
    </dgm:pt>
    <dgm:pt modelId="{5A931CD3-DBF9-43B6-87A6-B130E5D7015D}" type="parTrans" cxnId="{4CFB5FB2-47D0-48CB-B8E4-E1B9B7D11EB4}">
      <dgm:prSet/>
      <dgm:spPr/>
      <dgm:t>
        <a:bodyPr/>
        <a:lstStyle/>
        <a:p>
          <a:endParaRPr lang="lt-LT"/>
        </a:p>
      </dgm:t>
    </dgm:pt>
    <dgm:pt modelId="{76AD110B-6942-47FB-BBEC-5FF64A7C8239}" type="sibTrans" cxnId="{4CFB5FB2-47D0-48CB-B8E4-E1B9B7D11EB4}">
      <dgm:prSet/>
      <dgm:spPr/>
      <dgm:t>
        <a:bodyPr/>
        <a:lstStyle/>
        <a:p>
          <a:endParaRPr lang="lt-LT"/>
        </a:p>
      </dgm:t>
    </dgm:pt>
    <dgm:pt modelId="{53ABD50B-41B1-4F02-BC40-BFD4C0DF8C58}">
      <dgm:prSet custT="1"/>
      <dgm:spPr/>
      <dgm:t>
        <a:bodyPr/>
        <a:lstStyle/>
        <a:p>
          <a:r>
            <a:rPr lang="en-GB" sz="2400" dirty="0">
              <a:latin typeface="Arial" panose="020B0604020202020204" pitchFamily="34" charset="0"/>
              <a:cs typeface="Arial" panose="020B0604020202020204" pitchFamily="34" charset="0"/>
            </a:rPr>
            <a:t>Joining NGO is not on top of their priorities.</a:t>
          </a:r>
          <a:endParaRPr lang="en-US" sz="2400" dirty="0">
            <a:latin typeface="Arial" panose="020B0604020202020204" pitchFamily="34" charset="0"/>
            <a:cs typeface="Arial" panose="020B0604020202020204" pitchFamily="34" charset="0"/>
          </a:endParaRPr>
        </a:p>
      </dgm:t>
    </dgm:pt>
    <dgm:pt modelId="{2AD60631-3DA2-4BAD-A7F7-B498F52C7B3A}" type="parTrans" cxnId="{00D5874C-F0A0-43D3-BE20-5B1403180055}">
      <dgm:prSet/>
      <dgm:spPr/>
      <dgm:t>
        <a:bodyPr/>
        <a:lstStyle/>
        <a:p>
          <a:endParaRPr lang="en-US"/>
        </a:p>
      </dgm:t>
    </dgm:pt>
    <dgm:pt modelId="{F74B833E-2D4F-4BC3-8A3C-3C6BA50554DE}" type="sibTrans" cxnId="{00D5874C-F0A0-43D3-BE20-5B1403180055}">
      <dgm:prSet/>
      <dgm:spPr/>
      <dgm:t>
        <a:bodyPr/>
        <a:lstStyle/>
        <a:p>
          <a:endParaRPr lang="en-US"/>
        </a:p>
      </dgm:t>
    </dgm:pt>
    <dgm:pt modelId="{0F443719-0C22-43A9-89B9-BE200AEF78FF}">
      <dgm:prSet custT="1"/>
      <dgm:spPr/>
      <dgm:t>
        <a:bodyPr/>
        <a:lstStyle/>
        <a:p>
          <a:r>
            <a:rPr lang="en-US" sz="2400" dirty="0">
              <a:latin typeface="Arial" panose="020B0604020202020204" pitchFamily="34" charset="0"/>
              <a:cs typeface="Arial" panose="020B0604020202020204" pitchFamily="34" charset="0"/>
            </a:rPr>
            <a:t>Different working culture.</a:t>
          </a:r>
        </a:p>
      </dgm:t>
    </dgm:pt>
    <dgm:pt modelId="{4903AB09-E39B-4B50-A83E-435A84D06D56}" type="parTrans" cxnId="{E4B7F400-D5B8-4CEC-997D-34035662E418}">
      <dgm:prSet/>
      <dgm:spPr/>
      <dgm:t>
        <a:bodyPr/>
        <a:lstStyle/>
        <a:p>
          <a:endParaRPr lang="en-US"/>
        </a:p>
      </dgm:t>
    </dgm:pt>
    <dgm:pt modelId="{84071084-4807-4B89-8F3A-0E339A87C888}" type="sibTrans" cxnId="{E4B7F400-D5B8-4CEC-997D-34035662E418}">
      <dgm:prSet/>
      <dgm:spPr/>
      <dgm:t>
        <a:bodyPr/>
        <a:lstStyle/>
        <a:p>
          <a:endParaRPr lang="en-US"/>
        </a:p>
      </dgm:t>
    </dgm:pt>
    <dgm:pt modelId="{FDA0C011-8FB2-40F1-A12B-6DF6691617E3}">
      <dgm:prSet custT="1"/>
      <dgm:spPr/>
      <dgm:t>
        <a:bodyPr/>
        <a:lstStyle/>
        <a:p>
          <a:r>
            <a:rPr lang="en-GB" sz="2400" dirty="0">
              <a:latin typeface="Arial" panose="020B0604020202020204" pitchFamily="34" charset="0"/>
              <a:cs typeface="Arial" panose="020B0604020202020204" pitchFamily="34" charset="0"/>
            </a:rPr>
            <a:t>All information about organization, all documentation and activities are held in national language.</a:t>
          </a:r>
          <a:endParaRPr lang="en-US" sz="2400" dirty="0">
            <a:latin typeface="Arial" panose="020B0604020202020204" pitchFamily="34" charset="0"/>
            <a:cs typeface="Arial" panose="020B0604020202020204" pitchFamily="34" charset="0"/>
          </a:endParaRPr>
        </a:p>
      </dgm:t>
    </dgm:pt>
    <dgm:pt modelId="{63021023-54BE-44AD-AFD8-6BB3B17C2394}" type="parTrans" cxnId="{F9FB3E29-C9B1-4C62-8389-E2AEC51AF472}">
      <dgm:prSet/>
      <dgm:spPr/>
      <dgm:t>
        <a:bodyPr/>
        <a:lstStyle/>
        <a:p>
          <a:endParaRPr lang="en-US"/>
        </a:p>
      </dgm:t>
    </dgm:pt>
    <dgm:pt modelId="{896CFAF4-75FC-404E-B64E-9D5F69EF6F87}" type="sibTrans" cxnId="{F9FB3E29-C9B1-4C62-8389-E2AEC51AF472}">
      <dgm:prSet/>
      <dgm:spPr/>
      <dgm:t>
        <a:bodyPr/>
        <a:lstStyle/>
        <a:p>
          <a:endParaRPr lang="en-US"/>
        </a:p>
      </dgm:t>
    </dgm:pt>
    <dgm:pt modelId="{9D4D8A1E-245E-4803-B606-ADA8F4D760A5}" type="pres">
      <dgm:prSet presAssocID="{B4F6A321-DE2E-4D53-9BA4-41CC8A9AEBAF}" presName="linear" presStyleCnt="0">
        <dgm:presLayoutVars>
          <dgm:animLvl val="lvl"/>
          <dgm:resizeHandles val="exact"/>
        </dgm:presLayoutVars>
      </dgm:prSet>
      <dgm:spPr/>
    </dgm:pt>
    <dgm:pt modelId="{776DC896-EE56-4F85-9B3F-151D56235ABF}" type="pres">
      <dgm:prSet presAssocID="{2B0EFFFB-B904-4D5B-B5C4-C2A5CED4396A}" presName="parentText" presStyleLbl="node1" presStyleIdx="0" presStyleCnt="1" custScaleX="94444" custScaleY="94932" custLinFactNeighborY="-46691">
        <dgm:presLayoutVars>
          <dgm:chMax val="0"/>
          <dgm:bulletEnabled val="1"/>
        </dgm:presLayoutVars>
      </dgm:prSet>
      <dgm:spPr/>
    </dgm:pt>
    <dgm:pt modelId="{AAD0A351-6AAC-4941-84D0-7BC8B573EB79}" type="pres">
      <dgm:prSet presAssocID="{2B0EFFFB-B904-4D5B-B5C4-C2A5CED4396A}" presName="childText" presStyleLbl="revTx" presStyleIdx="0" presStyleCnt="1" custScaleY="127666" custLinFactNeighborY="3215">
        <dgm:presLayoutVars>
          <dgm:bulletEnabled val="1"/>
        </dgm:presLayoutVars>
      </dgm:prSet>
      <dgm:spPr/>
    </dgm:pt>
  </dgm:ptLst>
  <dgm:cxnLst>
    <dgm:cxn modelId="{CEF782D8-8A33-4C57-9B2D-3499C8AE01AC}" type="presOf" srcId="{B4F6A321-DE2E-4D53-9BA4-41CC8A9AEBAF}" destId="{9D4D8A1E-245E-4803-B606-ADA8F4D760A5}" srcOrd="0" destOrd="0" presId="urn:microsoft.com/office/officeart/2005/8/layout/vList2"/>
    <dgm:cxn modelId="{40A873AB-9693-43D2-B12C-1CE699C3D6CE}" type="presOf" srcId="{233FD30F-519A-448A-9055-1228CD0E68C6}" destId="{AAD0A351-6AAC-4941-84D0-7BC8B573EB79}" srcOrd="0" destOrd="0" presId="urn:microsoft.com/office/officeart/2005/8/layout/vList2"/>
    <dgm:cxn modelId="{5AC91920-1893-489A-BF78-A621A380A62E}" type="presOf" srcId="{FDA0C011-8FB2-40F1-A12B-6DF6691617E3}" destId="{AAD0A351-6AAC-4941-84D0-7BC8B573EB79}" srcOrd="0" destOrd="3" presId="urn:microsoft.com/office/officeart/2005/8/layout/vList2"/>
    <dgm:cxn modelId="{0D24B773-2A15-401B-AD2E-39166050F0D9}" type="presOf" srcId="{2B0EFFFB-B904-4D5B-B5C4-C2A5CED4396A}" destId="{776DC896-EE56-4F85-9B3F-151D56235ABF}" srcOrd="0" destOrd="0" presId="urn:microsoft.com/office/officeart/2005/8/layout/vList2"/>
    <dgm:cxn modelId="{4CFB5FB2-47D0-48CB-B8E4-E1B9B7D11EB4}" srcId="{2B0EFFFB-B904-4D5B-B5C4-C2A5CED4396A}" destId="{233FD30F-519A-448A-9055-1228CD0E68C6}" srcOrd="0" destOrd="0" parTransId="{5A931CD3-DBF9-43B6-87A6-B130E5D7015D}" sibTransId="{76AD110B-6942-47FB-BBEC-5FF64A7C8239}"/>
    <dgm:cxn modelId="{09C5FFA2-0E9C-4F51-967D-6293A932AA8F}" type="presOf" srcId="{0F443719-0C22-43A9-89B9-BE200AEF78FF}" destId="{AAD0A351-6AAC-4941-84D0-7BC8B573EB79}" srcOrd="0" destOrd="2" presId="urn:microsoft.com/office/officeart/2005/8/layout/vList2"/>
    <dgm:cxn modelId="{DE46B8C9-3D83-4DA3-BCDD-0978DF5DE9C1}" srcId="{B4F6A321-DE2E-4D53-9BA4-41CC8A9AEBAF}" destId="{2B0EFFFB-B904-4D5B-B5C4-C2A5CED4396A}" srcOrd="0" destOrd="0" parTransId="{DE63F2D9-F5D4-4FF5-BC18-74F959B27EE4}" sibTransId="{F90D7B47-889B-4D7C-800D-86D439B0C894}"/>
    <dgm:cxn modelId="{F9FB3E29-C9B1-4C62-8389-E2AEC51AF472}" srcId="{2B0EFFFB-B904-4D5B-B5C4-C2A5CED4396A}" destId="{FDA0C011-8FB2-40F1-A12B-6DF6691617E3}" srcOrd="3" destOrd="0" parTransId="{63021023-54BE-44AD-AFD8-6BB3B17C2394}" sibTransId="{896CFAF4-75FC-404E-B64E-9D5F69EF6F87}"/>
    <dgm:cxn modelId="{E4B7F400-D5B8-4CEC-997D-34035662E418}" srcId="{2B0EFFFB-B904-4D5B-B5C4-C2A5CED4396A}" destId="{0F443719-0C22-43A9-89B9-BE200AEF78FF}" srcOrd="2" destOrd="0" parTransId="{4903AB09-E39B-4B50-A83E-435A84D06D56}" sibTransId="{84071084-4807-4B89-8F3A-0E339A87C888}"/>
    <dgm:cxn modelId="{62A16B01-3C5C-4042-ABEA-AEC207A0FF44}" type="presOf" srcId="{53ABD50B-41B1-4F02-BC40-BFD4C0DF8C58}" destId="{AAD0A351-6AAC-4941-84D0-7BC8B573EB79}" srcOrd="0" destOrd="1" presId="urn:microsoft.com/office/officeart/2005/8/layout/vList2"/>
    <dgm:cxn modelId="{00D5874C-F0A0-43D3-BE20-5B1403180055}" srcId="{2B0EFFFB-B904-4D5B-B5C4-C2A5CED4396A}" destId="{53ABD50B-41B1-4F02-BC40-BFD4C0DF8C58}" srcOrd="1" destOrd="0" parTransId="{2AD60631-3DA2-4BAD-A7F7-B498F52C7B3A}" sibTransId="{F74B833E-2D4F-4BC3-8A3C-3C6BA50554DE}"/>
    <dgm:cxn modelId="{010A1B2D-EEDD-4825-BAC4-16236C62E29F}" type="presParOf" srcId="{9D4D8A1E-245E-4803-B606-ADA8F4D760A5}" destId="{776DC896-EE56-4F85-9B3F-151D56235ABF}" srcOrd="0" destOrd="0" presId="urn:microsoft.com/office/officeart/2005/8/layout/vList2"/>
    <dgm:cxn modelId="{B24CDA55-EB41-4E34-9A98-07DCE82E5E82}" type="presParOf" srcId="{9D4D8A1E-245E-4803-B606-ADA8F4D760A5}" destId="{AAD0A351-6AAC-4941-84D0-7BC8B573EB79}"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72FACDC-4AC9-4FC8-B2CF-B500B8DEDA3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F3B22FE2-4C07-4347-9D6A-9F9F82D0348D}">
      <dgm:prSet phldrT="[Text]"/>
      <dgm:spPr>
        <a:solidFill>
          <a:schemeClr val="tx1">
            <a:lumMod val="65000"/>
            <a:lumOff val="35000"/>
          </a:schemeClr>
        </a:solidFill>
        <a:ln>
          <a:noFill/>
        </a:ln>
      </dgm:spPr>
      <dgm:t>
        <a:bodyPr/>
        <a:lstStyle/>
        <a:p>
          <a:r>
            <a:rPr lang="en-GB" i="1" dirty="0"/>
            <a:t>Youth centres and youth NGOs are a space to improve national language.</a:t>
          </a:r>
          <a:endParaRPr lang="en-US" i="1" dirty="0"/>
        </a:p>
      </dgm:t>
    </dgm:pt>
    <dgm:pt modelId="{5B3CD735-1912-4CED-A222-4889BC630F41}" type="parTrans" cxnId="{55C679D2-D84A-49A1-AE85-FC4910C6A3F4}">
      <dgm:prSet/>
      <dgm:spPr/>
      <dgm:t>
        <a:bodyPr/>
        <a:lstStyle/>
        <a:p>
          <a:endParaRPr lang="lt-LT"/>
        </a:p>
      </dgm:t>
    </dgm:pt>
    <dgm:pt modelId="{FBCD96CA-BA1D-4773-A29D-9245993F54A8}" type="sibTrans" cxnId="{55C679D2-D84A-49A1-AE85-FC4910C6A3F4}">
      <dgm:prSet/>
      <dgm:spPr/>
      <dgm:t>
        <a:bodyPr/>
        <a:lstStyle/>
        <a:p>
          <a:endParaRPr lang="lt-LT"/>
        </a:p>
      </dgm:t>
    </dgm:pt>
    <dgm:pt modelId="{27DBCF46-4188-4533-AEE5-E5DE430515A0}">
      <dgm:prSet phldrT="[Text]" custT="1"/>
      <dgm:spPr/>
      <dgm:t>
        <a:bodyPr/>
        <a:lstStyle/>
        <a:p>
          <a:r>
            <a:rPr lang="en-GB" sz="2800" dirty="0">
              <a:latin typeface="Arial" panose="020B0604020202020204" pitchFamily="34" charset="0"/>
              <a:cs typeface="Arial" panose="020B0604020202020204" pitchFamily="34" charset="0"/>
            </a:rPr>
            <a:t>Some activities can take longer to explain or to implement. Some youngsters can be unsatisfied about this situation.</a:t>
          </a:r>
          <a:endParaRPr lang="lt-LT" sz="2800" dirty="0">
            <a:latin typeface="Arial" panose="020B0604020202020204" pitchFamily="34" charset="0"/>
            <a:cs typeface="Arial" panose="020B0604020202020204" pitchFamily="34" charset="0"/>
          </a:endParaRPr>
        </a:p>
      </dgm:t>
    </dgm:pt>
    <dgm:pt modelId="{6E8E8A1F-732E-4852-81E3-66995407A111}" type="parTrans" cxnId="{415B35D3-CD10-4BC6-A343-AA344364038E}">
      <dgm:prSet/>
      <dgm:spPr/>
      <dgm:t>
        <a:bodyPr/>
        <a:lstStyle/>
        <a:p>
          <a:endParaRPr lang="lt-LT"/>
        </a:p>
      </dgm:t>
    </dgm:pt>
    <dgm:pt modelId="{232B553F-DF80-4D0E-96DE-B4F269F20C1A}" type="sibTrans" cxnId="{415B35D3-CD10-4BC6-A343-AA344364038E}">
      <dgm:prSet/>
      <dgm:spPr/>
      <dgm:t>
        <a:bodyPr/>
        <a:lstStyle/>
        <a:p>
          <a:endParaRPr lang="lt-LT"/>
        </a:p>
      </dgm:t>
    </dgm:pt>
    <dgm:pt modelId="{E07F75CC-0C4D-4E76-8DF1-B3ADE778DE40}">
      <dgm:prSet custT="1"/>
      <dgm:spPr/>
      <dgm:t>
        <a:bodyPr/>
        <a:lstStyle/>
        <a:p>
          <a:r>
            <a:rPr lang="en-GB" sz="2800" dirty="0">
              <a:latin typeface="Arial" panose="020B0604020202020204" pitchFamily="34" charset="0"/>
              <a:cs typeface="Arial" panose="020B0604020202020204" pitchFamily="34" charset="0"/>
            </a:rPr>
            <a:t>Some activities will have to be adapted to the special needs of foreigners.</a:t>
          </a:r>
          <a:endParaRPr lang="en-US" sz="2800" dirty="0">
            <a:latin typeface="Arial" panose="020B0604020202020204" pitchFamily="34" charset="0"/>
            <a:cs typeface="Arial" panose="020B0604020202020204" pitchFamily="34" charset="0"/>
          </a:endParaRPr>
        </a:p>
      </dgm:t>
    </dgm:pt>
    <dgm:pt modelId="{4153FDFB-5E66-4732-B995-71462C17CB9A}" type="parTrans" cxnId="{3C4674CE-0DA5-4692-AC24-753ADEEA3F6C}">
      <dgm:prSet/>
      <dgm:spPr/>
      <dgm:t>
        <a:bodyPr/>
        <a:lstStyle/>
        <a:p>
          <a:endParaRPr lang="en-US"/>
        </a:p>
      </dgm:t>
    </dgm:pt>
    <dgm:pt modelId="{6F84C03F-2954-4FF0-86D3-F8CD612B0AED}" type="sibTrans" cxnId="{3C4674CE-0DA5-4692-AC24-753ADEEA3F6C}">
      <dgm:prSet/>
      <dgm:spPr/>
      <dgm:t>
        <a:bodyPr/>
        <a:lstStyle/>
        <a:p>
          <a:endParaRPr lang="en-US"/>
        </a:p>
      </dgm:t>
    </dgm:pt>
    <dgm:pt modelId="{255C9503-60B1-4C1A-B8F8-E3A134F90E74}" type="pres">
      <dgm:prSet presAssocID="{E72FACDC-4AC9-4FC8-B2CF-B500B8DEDA39}" presName="linear" presStyleCnt="0">
        <dgm:presLayoutVars>
          <dgm:animLvl val="lvl"/>
          <dgm:resizeHandles val="exact"/>
        </dgm:presLayoutVars>
      </dgm:prSet>
      <dgm:spPr/>
    </dgm:pt>
    <dgm:pt modelId="{4397073D-8D3E-4468-BEBF-6EF556F54743}" type="pres">
      <dgm:prSet presAssocID="{F3B22FE2-4C07-4347-9D6A-9F9F82D0348D}" presName="parentText" presStyleLbl="node1" presStyleIdx="0" presStyleCnt="1" custScaleX="83333" custScaleY="23396" custLinFactNeighborX="0" custLinFactNeighborY="-12437">
        <dgm:presLayoutVars>
          <dgm:chMax val="0"/>
          <dgm:bulletEnabled val="1"/>
        </dgm:presLayoutVars>
      </dgm:prSet>
      <dgm:spPr/>
    </dgm:pt>
    <dgm:pt modelId="{FFDF8A5C-D0F3-4169-AC63-A0BB4FCA2C38}" type="pres">
      <dgm:prSet presAssocID="{F3B22FE2-4C07-4347-9D6A-9F9F82D0348D}" presName="childText" presStyleLbl="revTx" presStyleIdx="0" presStyleCnt="1">
        <dgm:presLayoutVars>
          <dgm:bulletEnabled val="1"/>
        </dgm:presLayoutVars>
      </dgm:prSet>
      <dgm:spPr/>
    </dgm:pt>
  </dgm:ptLst>
  <dgm:cxnLst>
    <dgm:cxn modelId="{15050A30-9991-4A2F-875F-9923DA105BFB}" type="presOf" srcId="{F3B22FE2-4C07-4347-9D6A-9F9F82D0348D}" destId="{4397073D-8D3E-4468-BEBF-6EF556F54743}" srcOrd="0" destOrd="0" presId="urn:microsoft.com/office/officeart/2005/8/layout/vList2"/>
    <dgm:cxn modelId="{44DB05D1-6F82-4777-99D3-3ACB9892AC80}" type="presOf" srcId="{E07F75CC-0C4D-4E76-8DF1-B3ADE778DE40}" destId="{FFDF8A5C-D0F3-4169-AC63-A0BB4FCA2C38}" srcOrd="0" destOrd="1" presId="urn:microsoft.com/office/officeart/2005/8/layout/vList2"/>
    <dgm:cxn modelId="{3C4674CE-0DA5-4692-AC24-753ADEEA3F6C}" srcId="{F3B22FE2-4C07-4347-9D6A-9F9F82D0348D}" destId="{E07F75CC-0C4D-4E76-8DF1-B3ADE778DE40}" srcOrd="1" destOrd="0" parTransId="{4153FDFB-5E66-4732-B995-71462C17CB9A}" sibTransId="{6F84C03F-2954-4FF0-86D3-F8CD612B0AED}"/>
    <dgm:cxn modelId="{0B550495-4884-44E5-BCA5-FBEE60FBFFFD}" type="presOf" srcId="{27DBCF46-4188-4533-AEE5-E5DE430515A0}" destId="{FFDF8A5C-D0F3-4169-AC63-A0BB4FCA2C38}" srcOrd="0" destOrd="0" presId="urn:microsoft.com/office/officeart/2005/8/layout/vList2"/>
    <dgm:cxn modelId="{E7986FAD-89AD-46FB-865A-CD085B1C5C9E}" type="presOf" srcId="{E72FACDC-4AC9-4FC8-B2CF-B500B8DEDA39}" destId="{255C9503-60B1-4C1A-B8F8-E3A134F90E74}" srcOrd="0" destOrd="0" presId="urn:microsoft.com/office/officeart/2005/8/layout/vList2"/>
    <dgm:cxn modelId="{415B35D3-CD10-4BC6-A343-AA344364038E}" srcId="{F3B22FE2-4C07-4347-9D6A-9F9F82D0348D}" destId="{27DBCF46-4188-4533-AEE5-E5DE430515A0}" srcOrd="0" destOrd="0" parTransId="{6E8E8A1F-732E-4852-81E3-66995407A111}" sibTransId="{232B553F-DF80-4D0E-96DE-B4F269F20C1A}"/>
    <dgm:cxn modelId="{55C679D2-D84A-49A1-AE85-FC4910C6A3F4}" srcId="{E72FACDC-4AC9-4FC8-B2CF-B500B8DEDA39}" destId="{F3B22FE2-4C07-4347-9D6A-9F9F82D0348D}" srcOrd="0" destOrd="0" parTransId="{5B3CD735-1912-4CED-A222-4889BC630F41}" sibTransId="{FBCD96CA-BA1D-4773-A29D-9245993F54A8}"/>
    <dgm:cxn modelId="{1F89B471-AB30-4314-B61B-3876BEBC6C92}" type="presParOf" srcId="{255C9503-60B1-4C1A-B8F8-E3A134F90E74}" destId="{4397073D-8D3E-4468-BEBF-6EF556F54743}" srcOrd="0" destOrd="0" presId="urn:microsoft.com/office/officeart/2005/8/layout/vList2"/>
    <dgm:cxn modelId="{1F318386-ABF3-4169-895F-C6AEE341ECA7}" type="presParOf" srcId="{255C9503-60B1-4C1A-B8F8-E3A134F90E74}" destId="{FFDF8A5C-D0F3-4169-AC63-A0BB4FCA2C3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AF01617-F746-45DD-A536-9EFD45A435C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66F76744-B0C1-480F-B7ED-E7CC9017BBBD}">
      <dgm:prSet phldrT="[Text]" custT="1"/>
      <dgm:spPr>
        <a:solidFill>
          <a:schemeClr val="tx1">
            <a:lumMod val="65000"/>
            <a:lumOff val="35000"/>
          </a:schemeClr>
        </a:solidFill>
        <a:ln>
          <a:noFill/>
        </a:ln>
      </dgm:spPr>
      <dgm:t>
        <a:bodyPr/>
        <a:lstStyle/>
        <a:p>
          <a:r>
            <a:rPr lang="en-GB" sz="2400" i="1" dirty="0"/>
            <a:t>Young people from youth NGO’s see themselves as a resource to raise awareness of refugees in their communities. </a:t>
          </a:r>
          <a:endParaRPr lang="en-US" sz="2400" i="1" dirty="0"/>
        </a:p>
      </dgm:t>
    </dgm:pt>
    <dgm:pt modelId="{DD8817E6-E0C9-4F38-A861-4808795277A2}" type="parTrans" cxnId="{554AE7AB-DDA2-4034-BC09-5022D37E93CC}">
      <dgm:prSet/>
      <dgm:spPr/>
      <dgm:t>
        <a:bodyPr/>
        <a:lstStyle/>
        <a:p>
          <a:endParaRPr lang="lt-LT"/>
        </a:p>
      </dgm:t>
    </dgm:pt>
    <dgm:pt modelId="{77E6152C-E85C-4EAC-B519-24800942B77D}" type="sibTrans" cxnId="{554AE7AB-DDA2-4034-BC09-5022D37E93CC}">
      <dgm:prSet/>
      <dgm:spPr/>
      <dgm:t>
        <a:bodyPr/>
        <a:lstStyle/>
        <a:p>
          <a:endParaRPr lang="lt-LT"/>
        </a:p>
      </dgm:t>
    </dgm:pt>
    <dgm:pt modelId="{21BC118D-2E8F-4C1D-97E0-D862CB550883}">
      <dgm:prSet phldrT="[Text]" custT="1"/>
      <dgm:spPr/>
      <dgm:t>
        <a:bodyPr/>
        <a:lstStyle/>
        <a:p>
          <a:r>
            <a:rPr lang="en-GB" sz="2400" dirty="0">
              <a:latin typeface="Arial" panose="020B0604020202020204" pitchFamily="34" charset="0"/>
              <a:cs typeface="Arial" panose="020B0604020202020204" pitchFamily="34" charset="0"/>
            </a:rPr>
            <a:t>Organizations might be losing their regular scope of activities;</a:t>
          </a:r>
          <a:endParaRPr lang="lt-LT" sz="2400" dirty="0">
            <a:latin typeface="Arial" panose="020B0604020202020204" pitchFamily="34" charset="0"/>
            <a:cs typeface="Arial" panose="020B0604020202020204" pitchFamily="34" charset="0"/>
          </a:endParaRPr>
        </a:p>
      </dgm:t>
    </dgm:pt>
    <dgm:pt modelId="{FA1F5225-DEAC-4F7B-96F2-B4D72CDC905C}" type="parTrans" cxnId="{406D0400-8C24-477B-8F78-77271AD97DD9}">
      <dgm:prSet/>
      <dgm:spPr/>
      <dgm:t>
        <a:bodyPr/>
        <a:lstStyle/>
        <a:p>
          <a:endParaRPr lang="lt-LT"/>
        </a:p>
      </dgm:t>
    </dgm:pt>
    <dgm:pt modelId="{49185B5D-4F82-4B0C-A959-9C522F7993D5}" type="sibTrans" cxnId="{406D0400-8C24-477B-8F78-77271AD97DD9}">
      <dgm:prSet/>
      <dgm:spPr/>
      <dgm:t>
        <a:bodyPr/>
        <a:lstStyle/>
        <a:p>
          <a:endParaRPr lang="lt-LT"/>
        </a:p>
      </dgm:t>
    </dgm:pt>
    <dgm:pt modelId="{D739636C-ADAA-4464-BD80-21E0B16CC13A}">
      <dgm:prSet custT="1"/>
      <dgm:spPr/>
      <dgm:t>
        <a:bodyPr/>
        <a:lstStyle/>
        <a:p>
          <a:r>
            <a:rPr lang="en-GB" sz="2400" dirty="0">
              <a:latin typeface="Arial" panose="020B0604020202020204" pitchFamily="34" charset="0"/>
              <a:cs typeface="Arial" panose="020B0604020202020204" pitchFamily="34" charset="0"/>
            </a:rPr>
            <a:t>Refugees don’t want to be public and want their privacy to be respected.</a:t>
          </a:r>
          <a:endParaRPr lang="en-US" sz="2400" dirty="0">
            <a:latin typeface="Arial" panose="020B0604020202020204" pitchFamily="34" charset="0"/>
            <a:cs typeface="Arial" panose="020B0604020202020204" pitchFamily="34" charset="0"/>
          </a:endParaRPr>
        </a:p>
      </dgm:t>
    </dgm:pt>
    <dgm:pt modelId="{99E5A6DD-A077-4377-BD87-98034607865B}" type="parTrans" cxnId="{D8B1A4D3-4CE0-43A5-9346-A8D222AF7A9B}">
      <dgm:prSet/>
      <dgm:spPr/>
      <dgm:t>
        <a:bodyPr/>
        <a:lstStyle/>
        <a:p>
          <a:endParaRPr lang="en-US"/>
        </a:p>
      </dgm:t>
    </dgm:pt>
    <dgm:pt modelId="{BA150EAB-FC5C-4384-91B6-F857F1F567B0}" type="sibTrans" cxnId="{D8B1A4D3-4CE0-43A5-9346-A8D222AF7A9B}">
      <dgm:prSet/>
      <dgm:spPr/>
      <dgm:t>
        <a:bodyPr/>
        <a:lstStyle/>
        <a:p>
          <a:endParaRPr lang="en-US"/>
        </a:p>
      </dgm:t>
    </dgm:pt>
    <dgm:pt modelId="{B7D21C43-04EF-425D-A5B3-D13001CFC4C6}">
      <dgm:prSet custT="1"/>
      <dgm:spPr/>
      <dgm:t>
        <a:bodyPr/>
        <a:lstStyle/>
        <a:p>
          <a:r>
            <a:rPr lang="en-GB" sz="2400" dirty="0">
              <a:latin typeface="Arial" panose="020B0604020202020204" pitchFamily="34" charset="0"/>
              <a:cs typeface="Arial" panose="020B0604020202020204" pitchFamily="34" charset="0"/>
            </a:rPr>
            <a:t>Communities in small towns can be reluctant.</a:t>
          </a:r>
          <a:endParaRPr lang="en-US" sz="2400" dirty="0">
            <a:latin typeface="Arial" panose="020B0604020202020204" pitchFamily="34" charset="0"/>
            <a:cs typeface="Arial" panose="020B0604020202020204" pitchFamily="34" charset="0"/>
          </a:endParaRPr>
        </a:p>
      </dgm:t>
    </dgm:pt>
    <dgm:pt modelId="{1959AF57-7701-4E20-8372-D854593A4A73}" type="parTrans" cxnId="{FD982807-1EC7-43BF-9BEE-9E3C2F8583B6}">
      <dgm:prSet/>
      <dgm:spPr/>
      <dgm:t>
        <a:bodyPr/>
        <a:lstStyle/>
        <a:p>
          <a:endParaRPr lang="en-US"/>
        </a:p>
      </dgm:t>
    </dgm:pt>
    <dgm:pt modelId="{4BD95907-37DC-4C18-8D35-BF8BB5CB7A65}" type="sibTrans" cxnId="{FD982807-1EC7-43BF-9BEE-9E3C2F8583B6}">
      <dgm:prSet/>
      <dgm:spPr/>
      <dgm:t>
        <a:bodyPr/>
        <a:lstStyle/>
        <a:p>
          <a:endParaRPr lang="en-US"/>
        </a:p>
      </dgm:t>
    </dgm:pt>
    <dgm:pt modelId="{5BD2B507-57DB-4D6F-8FED-61C79F491786}">
      <dgm:prSet custT="1"/>
      <dgm:spPr/>
      <dgm:t>
        <a:bodyPr/>
        <a:lstStyle/>
        <a:p>
          <a:r>
            <a:rPr lang="en-GB" sz="2400" dirty="0">
              <a:latin typeface="Arial" panose="020B0604020202020204" pitchFamily="34" charset="0"/>
              <a:cs typeface="Arial" panose="020B0604020202020204" pitchFamily="34" charset="0"/>
            </a:rPr>
            <a:t>Relatives of young people might encourage them to quit initiatives that they have started. </a:t>
          </a:r>
          <a:endParaRPr lang="en-US" sz="2400" dirty="0">
            <a:latin typeface="Arial" panose="020B0604020202020204" pitchFamily="34" charset="0"/>
            <a:cs typeface="Arial" panose="020B0604020202020204" pitchFamily="34" charset="0"/>
          </a:endParaRPr>
        </a:p>
      </dgm:t>
    </dgm:pt>
    <dgm:pt modelId="{F5A06BD7-681F-4B22-B44F-CC470A7AAF9B}" type="parTrans" cxnId="{F62E03CC-CCCB-459D-A299-A6B1899DAF2A}">
      <dgm:prSet/>
      <dgm:spPr/>
      <dgm:t>
        <a:bodyPr/>
        <a:lstStyle/>
        <a:p>
          <a:endParaRPr lang="en-US"/>
        </a:p>
      </dgm:t>
    </dgm:pt>
    <dgm:pt modelId="{2F22BF2B-F45F-45BC-A608-F71ECD7A2B0E}" type="sibTrans" cxnId="{F62E03CC-CCCB-459D-A299-A6B1899DAF2A}">
      <dgm:prSet/>
      <dgm:spPr/>
      <dgm:t>
        <a:bodyPr/>
        <a:lstStyle/>
        <a:p>
          <a:endParaRPr lang="en-US"/>
        </a:p>
      </dgm:t>
    </dgm:pt>
    <dgm:pt modelId="{B1990D96-A5BA-4694-855A-84A506B83EE0}">
      <dgm:prSet custT="1"/>
      <dgm:spPr/>
      <dgm:t>
        <a:bodyPr/>
        <a:lstStyle/>
        <a:p>
          <a:endParaRPr lang="en-US" sz="2400" dirty="0">
            <a:latin typeface="Arial" panose="020B0604020202020204" pitchFamily="34" charset="0"/>
            <a:cs typeface="Arial" panose="020B0604020202020204" pitchFamily="34" charset="0"/>
          </a:endParaRPr>
        </a:p>
      </dgm:t>
    </dgm:pt>
    <dgm:pt modelId="{712C2BDF-04A2-4B0D-A97E-C6236BACE421}" type="parTrans" cxnId="{15BE246C-0F66-41F2-87AF-8BF23A17F1BF}">
      <dgm:prSet/>
      <dgm:spPr/>
      <dgm:t>
        <a:bodyPr/>
        <a:lstStyle/>
        <a:p>
          <a:endParaRPr lang="en-US"/>
        </a:p>
      </dgm:t>
    </dgm:pt>
    <dgm:pt modelId="{4323D729-5342-42BF-9328-985D4A00D5D9}" type="sibTrans" cxnId="{15BE246C-0F66-41F2-87AF-8BF23A17F1BF}">
      <dgm:prSet/>
      <dgm:spPr/>
      <dgm:t>
        <a:bodyPr/>
        <a:lstStyle/>
        <a:p>
          <a:endParaRPr lang="en-US"/>
        </a:p>
      </dgm:t>
    </dgm:pt>
    <dgm:pt modelId="{43BF7156-15A3-4CBB-8231-5DE808F92D35}" type="pres">
      <dgm:prSet presAssocID="{DAF01617-F746-45DD-A536-9EFD45A435C7}" presName="linear" presStyleCnt="0">
        <dgm:presLayoutVars>
          <dgm:animLvl val="lvl"/>
          <dgm:resizeHandles val="exact"/>
        </dgm:presLayoutVars>
      </dgm:prSet>
      <dgm:spPr/>
    </dgm:pt>
    <dgm:pt modelId="{2E021FD6-18AD-4446-96F9-2C961EC58B23}" type="pres">
      <dgm:prSet presAssocID="{66F76744-B0C1-480F-B7ED-E7CC9017BBBD}" presName="parentText" presStyleLbl="node1" presStyleIdx="0" presStyleCnt="1" custScaleY="86622" custLinFactNeighborY="726">
        <dgm:presLayoutVars>
          <dgm:chMax val="0"/>
          <dgm:bulletEnabled val="1"/>
        </dgm:presLayoutVars>
      </dgm:prSet>
      <dgm:spPr/>
    </dgm:pt>
    <dgm:pt modelId="{9609F074-3D05-4239-A950-A864365B830D}" type="pres">
      <dgm:prSet presAssocID="{66F76744-B0C1-480F-B7ED-E7CC9017BBBD}" presName="childText" presStyleLbl="revTx" presStyleIdx="0" presStyleCnt="1" custLinFactNeighborY="15340">
        <dgm:presLayoutVars>
          <dgm:bulletEnabled val="1"/>
        </dgm:presLayoutVars>
      </dgm:prSet>
      <dgm:spPr/>
    </dgm:pt>
  </dgm:ptLst>
  <dgm:cxnLst>
    <dgm:cxn modelId="{C42EE055-57C5-48F5-BF7C-A31ECAD90081}" type="presOf" srcId="{66F76744-B0C1-480F-B7ED-E7CC9017BBBD}" destId="{2E021FD6-18AD-4446-96F9-2C961EC58B23}" srcOrd="0" destOrd="0" presId="urn:microsoft.com/office/officeart/2005/8/layout/vList2"/>
    <dgm:cxn modelId="{CEDA4401-5862-4134-8F81-BEBBCBC1C44F}" type="presOf" srcId="{5BD2B507-57DB-4D6F-8FED-61C79F491786}" destId="{9609F074-3D05-4239-A950-A864365B830D}" srcOrd="0" destOrd="3" presId="urn:microsoft.com/office/officeart/2005/8/layout/vList2"/>
    <dgm:cxn modelId="{406D0400-8C24-477B-8F78-77271AD97DD9}" srcId="{66F76744-B0C1-480F-B7ED-E7CC9017BBBD}" destId="{21BC118D-2E8F-4C1D-97E0-D862CB550883}" srcOrd="0" destOrd="0" parTransId="{FA1F5225-DEAC-4F7B-96F2-B4D72CDC905C}" sibTransId="{49185B5D-4F82-4B0C-A959-9C522F7993D5}"/>
    <dgm:cxn modelId="{554AE7AB-DDA2-4034-BC09-5022D37E93CC}" srcId="{DAF01617-F746-45DD-A536-9EFD45A435C7}" destId="{66F76744-B0C1-480F-B7ED-E7CC9017BBBD}" srcOrd="0" destOrd="0" parTransId="{DD8817E6-E0C9-4F38-A861-4808795277A2}" sibTransId="{77E6152C-E85C-4EAC-B519-24800942B77D}"/>
    <dgm:cxn modelId="{D8B1A4D3-4CE0-43A5-9346-A8D222AF7A9B}" srcId="{66F76744-B0C1-480F-B7ED-E7CC9017BBBD}" destId="{D739636C-ADAA-4464-BD80-21E0B16CC13A}" srcOrd="1" destOrd="0" parTransId="{99E5A6DD-A077-4377-BD87-98034607865B}" sibTransId="{BA150EAB-FC5C-4384-91B6-F857F1F567B0}"/>
    <dgm:cxn modelId="{A446FF78-149B-48A2-82D8-93F8E223D74D}" type="presOf" srcId="{DAF01617-F746-45DD-A536-9EFD45A435C7}" destId="{43BF7156-15A3-4CBB-8231-5DE808F92D35}" srcOrd="0" destOrd="0" presId="urn:microsoft.com/office/officeart/2005/8/layout/vList2"/>
    <dgm:cxn modelId="{3E1A1A90-40D0-4EE0-B4EC-B1C8D8E4DAF3}" type="presOf" srcId="{D739636C-ADAA-4464-BD80-21E0B16CC13A}" destId="{9609F074-3D05-4239-A950-A864365B830D}" srcOrd="0" destOrd="1" presId="urn:microsoft.com/office/officeart/2005/8/layout/vList2"/>
    <dgm:cxn modelId="{15BE246C-0F66-41F2-87AF-8BF23A17F1BF}" srcId="{66F76744-B0C1-480F-B7ED-E7CC9017BBBD}" destId="{B1990D96-A5BA-4694-855A-84A506B83EE0}" srcOrd="4" destOrd="0" parTransId="{712C2BDF-04A2-4B0D-A97E-C6236BACE421}" sibTransId="{4323D729-5342-42BF-9328-985D4A00D5D9}"/>
    <dgm:cxn modelId="{6333A1B7-2647-4AEE-871E-6DC8E17CCA5D}" type="presOf" srcId="{B7D21C43-04EF-425D-A5B3-D13001CFC4C6}" destId="{9609F074-3D05-4239-A950-A864365B830D}" srcOrd="0" destOrd="2" presId="urn:microsoft.com/office/officeart/2005/8/layout/vList2"/>
    <dgm:cxn modelId="{5C70A12D-C20F-4B42-9DE5-F166A12A08E5}" type="presOf" srcId="{B1990D96-A5BA-4694-855A-84A506B83EE0}" destId="{9609F074-3D05-4239-A950-A864365B830D}" srcOrd="0" destOrd="4" presId="urn:microsoft.com/office/officeart/2005/8/layout/vList2"/>
    <dgm:cxn modelId="{F62E03CC-CCCB-459D-A299-A6B1899DAF2A}" srcId="{66F76744-B0C1-480F-B7ED-E7CC9017BBBD}" destId="{5BD2B507-57DB-4D6F-8FED-61C79F491786}" srcOrd="3" destOrd="0" parTransId="{F5A06BD7-681F-4B22-B44F-CC470A7AAF9B}" sibTransId="{2F22BF2B-F45F-45BC-A608-F71ECD7A2B0E}"/>
    <dgm:cxn modelId="{FD982807-1EC7-43BF-9BEE-9E3C2F8583B6}" srcId="{66F76744-B0C1-480F-B7ED-E7CC9017BBBD}" destId="{B7D21C43-04EF-425D-A5B3-D13001CFC4C6}" srcOrd="2" destOrd="0" parTransId="{1959AF57-7701-4E20-8372-D854593A4A73}" sibTransId="{4BD95907-37DC-4C18-8D35-BF8BB5CB7A65}"/>
    <dgm:cxn modelId="{FCFF6840-108E-4446-A9C1-BD3327BEE30F}" type="presOf" srcId="{21BC118D-2E8F-4C1D-97E0-D862CB550883}" destId="{9609F074-3D05-4239-A950-A864365B830D}" srcOrd="0" destOrd="0" presId="urn:microsoft.com/office/officeart/2005/8/layout/vList2"/>
    <dgm:cxn modelId="{41DA24AB-B224-460A-B5A7-F329AFC22837}" type="presParOf" srcId="{43BF7156-15A3-4CBB-8231-5DE808F92D35}" destId="{2E021FD6-18AD-4446-96F9-2C961EC58B23}" srcOrd="0" destOrd="0" presId="urn:microsoft.com/office/officeart/2005/8/layout/vList2"/>
    <dgm:cxn modelId="{DDFDA59C-6C7F-4685-8CE1-57B2CE4D9854}" type="presParOf" srcId="{43BF7156-15A3-4CBB-8231-5DE808F92D35}" destId="{9609F074-3D05-4239-A950-A864365B830D}"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B4365B-F614-4D38-96BF-0392B01770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F843A549-9430-4B46-B853-6603C929EFCE}">
      <dgm:prSet phldrT="[Text]" custT="1"/>
      <dgm:spPr>
        <a:solidFill>
          <a:schemeClr val="tx1">
            <a:lumMod val="65000"/>
            <a:lumOff val="35000"/>
          </a:schemeClr>
        </a:solidFill>
        <a:ln>
          <a:noFill/>
        </a:ln>
      </dgm:spPr>
      <dgm:t>
        <a:bodyPr/>
        <a:lstStyle/>
        <a:p>
          <a:r>
            <a:rPr lang="en-GB" sz="2400" i="1" dirty="0"/>
            <a:t>Prejudices and stereotypes existing in the society can be changed through interaction with young people</a:t>
          </a:r>
          <a:endParaRPr lang="lt-LT" sz="2400" dirty="0"/>
        </a:p>
      </dgm:t>
    </dgm:pt>
    <dgm:pt modelId="{C6371D33-BF56-4F51-AB32-390A30023A63}" type="parTrans" cxnId="{E9E9393A-2250-42EC-A581-68BF2BC449AF}">
      <dgm:prSet/>
      <dgm:spPr/>
      <dgm:t>
        <a:bodyPr/>
        <a:lstStyle/>
        <a:p>
          <a:endParaRPr lang="lt-LT"/>
        </a:p>
      </dgm:t>
    </dgm:pt>
    <dgm:pt modelId="{1C6D5072-8F1F-4DEA-80C8-099D841BDD31}" type="sibTrans" cxnId="{E9E9393A-2250-42EC-A581-68BF2BC449AF}">
      <dgm:prSet/>
      <dgm:spPr/>
      <dgm:t>
        <a:bodyPr/>
        <a:lstStyle/>
        <a:p>
          <a:endParaRPr lang="lt-LT"/>
        </a:p>
      </dgm:t>
    </dgm:pt>
    <dgm:pt modelId="{AE9E6782-1265-474E-8733-2FCE925AD3E4}">
      <dgm:prSet phldrT="[Text]" custT="1"/>
      <dgm:spPr/>
      <dgm:t>
        <a:bodyPr/>
        <a:lstStyle/>
        <a:p>
          <a:r>
            <a:rPr lang="en-GB" sz="2800" dirty="0"/>
            <a:t>Refugees don’t want to be public and want their privacy to be respected, so they might refuse to cooperate.</a:t>
          </a:r>
          <a:endParaRPr lang="lt-LT" sz="2800" dirty="0">
            <a:latin typeface="Arial" panose="020B0604020202020204" pitchFamily="34" charset="0"/>
            <a:cs typeface="Arial" panose="020B0604020202020204" pitchFamily="34" charset="0"/>
          </a:endParaRPr>
        </a:p>
      </dgm:t>
    </dgm:pt>
    <dgm:pt modelId="{34840EEA-8D3F-4396-9937-CF8E0F1BBF8B}" type="parTrans" cxnId="{0F615D68-2590-48C7-8048-876E40F62669}">
      <dgm:prSet/>
      <dgm:spPr/>
      <dgm:t>
        <a:bodyPr/>
        <a:lstStyle/>
        <a:p>
          <a:endParaRPr lang="lt-LT"/>
        </a:p>
      </dgm:t>
    </dgm:pt>
    <dgm:pt modelId="{56753B56-D730-4F7E-87A7-46FC202E8DCD}" type="sibTrans" cxnId="{0F615D68-2590-48C7-8048-876E40F62669}">
      <dgm:prSet/>
      <dgm:spPr/>
      <dgm:t>
        <a:bodyPr/>
        <a:lstStyle/>
        <a:p>
          <a:endParaRPr lang="lt-LT"/>
        </a:p>
      </dgm:t>
    </dgm:pt>
    <dgm:pt modelId="{4C29AE0C-A94B-4C97-A203-2DA9801908E2}">
      <dgm:prSet custT="1"/>
      <dgm:spPr/>
      <dgm:t>
        <a:bodyPr/>
        <a:lstStyle/>
        <a:p>
          <a:r>
            <a:rPr lang="en-GB" sz="2800" dirty="0"/>
            <a:t>Young people who have more international experience might not be interested in </a:t>
          </a:r>
          <a:r>
            <a:rPr lang="en-US" sz="2800" noProof="0" dirty="0"/>
            <a:t>such </a:t>
          </a:r>
          <a:r>
            <a:rPr lang="en-GB" sz="2800" dirty="0"/>
            <a:t>activities.</a:t>
          </a:r>
          <a:endParaRPr lang="lt-LT" sz="2800" dirty="0"/>
        </a:p>
      </dgm:t>
    </dgm:pt>
    <dgm:pt modelId="{CFE8991E-DC8C-4EC8-943C-AEC8EE5BC6A5}" type="parTrans" cxnId="{6EED271A-F395-4C74-9BDB-A8203BF371CA}">
      <dgm:prSet/>
      <dgm:spPr/>
      <dgm:t>
        <a:bodyPr/>
        <a:lstStyle/>
        <a:p>
          <a:endParaRPr lang="en-US"/>
        </a:p>
      </dgm:t>
    </dgm:pt>
    <dgm:pt modelId="{D5C3A7F5-6BC5-4BD6-AB98-4C83D3DAE65A}" type="sibTrans" cxnId="{6EED271A-F395-4C74-9BDB-A8203BF371CA}">
      <dgm:prSet/>
      <dgm:spPr/>
      <dgm:t>
        <a:bodyPr/>
        <a:lstStyle/>
        <a:p>
          <a:endParaRPr lang="en-US"/>
        </a:p>
      </dgm:t>
    </dgm:pt>
    <dgm:pt modelId="{24BB9274-DF38-499D-873C-6036328C330F}" type="pres">
      <dgm:prSet presAssocID="{5AB4365B-F614-4D38-96BF-0392B01770F0}" presName="linear" presStyleCnt="0">
        <dgm:presLayoutVars>
          <dgm:animLvl val="lvl"/>
          <dgm:resizeHandles val="exact"/>
        </dgm:presLayoutVars>
      </dgm:prSet>
      <dgm:spPr/>
    </dgm:pt>
    <dgm:pt modelId="{90D7F984-45BE-4750-A9CE-7E50A764415B}" type="pres">
      <dgm:prSet presAssocID="{F843A549-9430-4B46-B853-6603C929EFCE}" presName="parentText" presStyleLbl="node1" presStyleIdx="0" presStyleCnt="1" custScaleX="94444" custScaleY="76505" custLinFactNeighborY="-2785">
        <dgm:presLayoutVars>
          <dgm:chMax val="0"/>
          <dgm:bulletEnabled val="1"/>
        </dgm:presLayoutVars>
      </dgm:prSet>
      <dgm:spPr/>
    </dgm:pt>
    <dgm:pt modelId="{C078FAC0-D1B5-4684-8F40-973EBD90DB4A}" type="pres">
      <dgm:prSet presAssocID="{F843A549-9430-4B46-B853-6603C929EFCE}" presName="childText" presStyleLbl="revTx" presStyleIdx="0" presStyleCnt="1" custScaleY="73164" custLinFactNeighborY="12078">
        <dgm:presLayoutVars>
          <dgm:bulletEnabled val="1"/>
        </dgm:presLayoutVars>
      </dgm:prSet>
      <dgm:spPr/>
    </dgm:pt>
  </dgm:ptLst>
  <dgm:cxnLst>
    <dgm:cxn modelId="{B217C08F-41E6-44AC-B9DA-09EC9A7FA14F}" type="presOf" srcId="{F843A549-9430-4B46-B853-6603C929EFCE}" destId="{90D7F984-45BE-4750-A9CE-7E50A764415B}" srcOrd="0" destOrd="0" presId="urn:microsoft.com/office/officeart/2005/8/layout/vList2"/>
    <dgm:cxn modelId="{6EED271A-F395-4C74-9BDB-A8203BF371CA}" srcId="{F843A549-9430-4B46-B853-6603C929EFCE}" destId="{4C29AE0C-A94B-4C97-A203-2DA9801908E2}" srcOrd="1" destOrd="0" parTransId="{CFE8991E-DC8C-4EC8-943C-AEC8EE5BC6A5}" sibTransId="{D5C3A7F5-6BC5-4BD6-AB98-4C83D3DAE65A}"/>
    <dgm:cxn modelId="{A9181EE9-F43B-468E-B01F-E5198791E5FD}" type="presOf" srcId="{4C29AE0C-A94B-4C97-A203-2DA9801908E2}" destId="{C078FAC0-D1B5-4684-8F40-973EBD90DB4A}" srcOrd="0" destOrd="1" presId="urn:microsoft.com/office/officeart/2005/8/layout/vList2"/>
    <dgm:cxn modelId="{E9E9393A-2250-42EC-A581-68BF2BC449AF}" srcId="{5AB4365B-F614-4D38-96BF-0392B01770F0}" destId="{F843A549-9430-4B46-B853-6603C929EFCE}" srcOrd="0" destOrd="0" parTransId="{C6371D33-BF56-4F51-AB32-390A30023A63}" sibTransId="{1C6D5072-8F1F-4DEA-80C8-099D841BDD31}"/>
    <dgm:cxn modelId="{EB16BD7D-331F-4720-A340-2892C0BD8B8F}" type="presOf" srcId="{AE9E6782-1265-474E-8733-2FCE925AD3E4}" destId="{C078FAC0-D1B5-4684-8F40-973EBD90DB4A}" srcOrd="0" destOrd="0" presId="urn:microsoft.com/office/officeart/2005/8/layout/vList2"/>
    <dgm:cxn modelId="{0F615D68-2590-48C7-8048-876E40F62669}" srcId="{F843A549-9430-4B46-B853-6603C929EFCE}" destId="{AE9E6782-1265-474E-8733-2FCE925AD3E4}" srcOrd="0" destOrd="0" parTransId="{34840EEA-8D3F-4396-9937-CF8E0F1BBF8B}" sibTransId="{56753B56-D730-4F7E-87A7-46FC202E8DCD}"/>
    <dgm:cxn modelId="{8670F1F5-B3CF-4EA3-9E08-BD23C256E140}" type="presOf" srcId="{5AB4365B-F614-4D38-96BF-0392B01770F0}" destId="{24BB9274-DF38-499D-873C-6036328C330F}" srcOrd="0" destOrd="0" presId="urn:microsoft.com/office/officeart/2005/8/layout/vList2"/>
    <dgm:cxn modelId="{B7F62D28-0E77-4D35-8840-018605888346}" type="presParOf" srcId="{24BB9274-DF38-499D-873C-6036328C330F}" destId="{90D7F984-45BE-4750-A9CE-7E50A764415B}" srcOrd="0" destOrd="0" presId="urn:microsoft.com/office/officeart/2005/8/layout/vList2"/>
    <dgm:cxn modelId="{05F5A2C0-9E83-4AC7-BDEA-5F054DBA4DCF}" type="presParOf" srcId="{24BB9274-DF38-499D-873C-6036328C330F}" destId="{C078FAC0-D1B5-4684-8F40-973EBD90DB4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AB4365B-F614-4D38-96BF-0392B01770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F843A549-9430-4B46-B853-6603C929EFCE}">
      <dgm:prSet phldrT="[Text]" custT="1"/>
      <dgm:spPr>
        <a:solidFill>
          <a:schemeClr val="tx1">
            <a:lumMod val="65000"/>
            <a:lumOff val="35000"/>
          </a:schemeClr>
        </a:solidFill>
        <a:ln>
          <a:noFill/>
        </a:ln>
      </dgm:spPr>
      <dgm:t>
        <a:bodyPr/>
        <a:lstStyle/>
        <a:p>
          <a:r>
            <a:rPr lang="en-GB" sz="2800" i="1" dirty="0"/>
            <a:t>Youth centres and youth NGOs are offering space and different possibilities for refugees to build social ties in local communities.</a:t>
          </a:r>
          <a:endParaRPr lang="lt-LT" sz="2800" dirty="0"/>
        </a:p>
      </dgm:t>
    </dgm:pt>
    <dgm:pt modelId="{C6371D33-BF56-4F51-AB32-390A30023A63}" type="parTrans" cxnId="{E9E9393A-2250-42EC-A581-68BF2BC449AF}">
      <dgm:prSet/>
      <dgm:spPr/>
      <dgm:t>
        <a:bodyPr/>
        <a:lstStyle/>
        <a:p>
          <a:endParaRPr lang="lt-LT"/>
        </a:p>
      </dgm:t>
    </dgm:pt>
    <dgm:pt modelId="{1C6D5072-8F1F-4DEA-80C8-099D841BDD31}" type="sibTrans" cxnId="{E9E9393A-2250-42EC-A581-68BF2BC449AF}">
      <dgm:prSet/>
      <dgm:spPr/>
      <dgm:t>
        <a:bodyPr/>
        <a:lstStyle/>
        <a:p>
          <a:endParaRPr lang="lt-LT"/>
        </a:p>
      </dgm:t>
    </dgm:pt>
    <dgm:pt modelId="{AE9E6782-1265-474E-8733-2FCE925AD3E4}">
      <dgm:prSet phldrT="[Text]" custT="1"/>
      <dgm:spPr/>
      <dgm:t>
        <a:bodyPr/>
        <a:lstStyle/>
        <a:p>
          <a:r>
            <a:rPr lang="en-US" sz="2800" dirty="0">
              <a:latin typeface="Arial" panose="020B0604020202020204" pitchFamily="34" charset="0"/>
              <a:cs typeface="Arial" panose="020B0604020202020204" pitchFamily="34" charset="0"/>
            </a:rPr>
            <a:t>Bullying is a possibility.</a:t>
          </a:r>
          <a:endParaRPr lang="lt-LT" sz="2800" dirty="0">
            <a:latin typeface="Arial" panose="020B0604020202020204" pitchFamily="34" charset="0"/>
            <a:cs typeface="Arial" panose="020B0604020202020204" pitchFamily="34" charset="0"/>
          </a:endParaRPr>
        </a:p>
      </dgm:t>
    </dgm:pt>
    <dgm:pt modelId="{34840EEA-8D3F-4396-9937-CF8E0F1BBF8B}" type="parTrans" cxnId="{0F615D68-2590-48C7-8048-876E40F62669}">
      <dgm:prSet/>
      <dgm:spPr/>
      <dgm:t>
        <a:bodyPr/>
        <a:lstStyle/>
        <a:p>
          <a:endParaRPr lang="lt-LT"/>
        </a:p>
      </dgm:t>
    </dgm:pt>
    <dgm:pt modelId="{56753B56-D730-4F7E-87A7-46FC202E8DCD}" type="sibTrans" cxnId="{0F615D68-2590-48C7-8048-876E40F62669}">
      <dgm:prSet/>
      <dgm:spPr/>
      <dgm:t>
        <a:bodyPr/>
        <a:lstStyle/>
        <a:p>
          <a:endParaRPr lang="lt-LT"/>
        </a:p>
      </dgm:t>
    </dgm:pt>
    <dgm:pt modelId="{251C9C28-B006-4E6F-8EEF-03803CE4A10A}">
      <dgm:prSet custT="1"/>
      <dgm:spPr/>
      <dgm:t>
        <a:bodyPr/>
        <a:lstStyle/>
        <a:p>
          <a:r>
            <a:rPr lang="en-GB" sz="2800" dirty="0">
              <a:latin typeface="Arial" panose="020B0604020202020204" pitchFamily="34" charset="0"/>
              <a:cs typeface="Arial" panose="020B0604020202020204" pitchFamily="34" charset="0"/>
            </a:rPr>
            <a:t>If the first contact is negative, future interaction would be a lot more difficult to encourage. </a:t>
          </a:r>
          <a:endParaRPr lang="en-US" sz="2800" dirty="0">
            <a:latin typeface="Arial" panose="020B0604020202020204" pitchFamily="34" charset="0"/>
            <a:cs typeface="Arial" panose="020B0604020202020204" pitchFamily="34" charset="0"/>
          </a:endParaRPr>
        </a:p>
      </dgm:t>
    </dgm:pt>
    <dgm:pt modelId="{9BC16541-40F4-45C3-83E8-278B87364A86}" type="parTrans" cxnId="{65ABE811-34E0-42AC-994C-313CB0218B00}">
      <dgm:prSet/>
      <dgm:spPr/>
      <dgm:t>
        <a:bodyPr/>
        <a:lstStyle/>
        <a:p>
          <a:endParaRPr lang="en-US"/>
        </a:p>
      </dgm:t>
    </dgm:pt>
    <dgm:pt modelId="{C1C05A00-D716-4304-A6F7-91531EB6191C}" type="sibTrans" cxnId="{65ABE811-34E0-42AC-994C-313CB0218B00}">
      <dgm:prSet/>
      <dgm:spPr/>
      <dgm:t>
        <a:bodyPr/>
        <a:lstStyle/>
        <a:p>
          <a:endParaRPr lang="en-US"/>
        </a:p>
      </dgm:t>
    </dgm:pt>
    <dgm:pt modelId="{05787A0E-D047-49B2-B16A-334D89F60AEE}">
      <dgm:prSet custT="1"/>
      <dgm:spPr/>
      <dgm:t>
        <a:bodyPr/>
        <a:lstStyle/>
        <a:p>
          <a:r>
            <a:rPr lang="en-US" sz="2800" dirty="0">
              <a:latin typeface="Arial" panose="020B0604020202020204" pitchFamily="34" charset="0"/>
              <a:cs typeface="Arial" panose="020B0604020202020204" pitchFamily="34" charset="0"/>
            </a:rPr>
            <a:t>Language barriers.</a:t>
          </a:r>
        </a:p>
      </dgm:t>
    </dgm:pt>
    <dgm:pt modelId="{2D28C12B-A586-429A-9DA9-CFEA598BCD42}" type="parTrans" cxnId="{4C9FAF8D-C455-4D2E-93C3-38031DAE7CAC}">
      <dgm:prSet/>
      <dgm:spPr/>
      <dgm:t>
        <a:bodyPr/>
        <a:lstStyle/>
        <a:p>
          <a:endParaRPr lang="en-US"/>
        </a:p>
      </dgm:t>
    </dgm:pt>
    <dgm:pt modelId="{F811DBCB-38E4-492E-915F-EB6A3EB82D7A}" type="sibTrans" cxnId="{4C9FAF8D-C455-4D2E-93C3-38031DAE7CAC}">
      <dgm:prSet/>
      <dgm:spPr/>
      <dgm:t>
        <a:bodyPr/>
        <a:lstStyle/>
        <a:p>
          <a:endParaRPr lang="en-US"/>
        </a:p>
      </dgm:t>
    </dgm:pt>
    <dgm:pt modelId="{41764CB1-0041-4510-A474-4C54A2C088BF}">
      <dgm:prSet custT="1"/>
      <dgm:spPr/>
      <dgm:t>
        <a:bodyPr/>
        <a:lstStyle/>
        <a:p>
          <a:r>
            <a:rPr lang="en-US" sz="2800" dirty="0">
              <a:latin typeface="Arial" panose="020B0604020202020204" pitchFamily="34" charset="0"/>
              <a:cs typeface="Arial" panose="020B0604020202020204" pitchFamily="34" charset="0"/>
            </a:rPr>
            <a:t>Cultural differences.</a:t>
          </a:r>
        </a:p>
      </dgm:t>
    </dgm:pt>
    <dgm:pt modelId="{8513B846-15B6-4A3D-8CE7-058C3E08EDB3}" type="parTrans" cxnId="{8DD0EB10-130E-40D5-8D7C-2209BEAFF861}">
      <dgm:prSet/>
      <dgm:spPr/>
      <dgm:t>
        <a:bodyPr/>
        <a:lstStyle/>
        <a:p>
          <a:endParaRPr lang="en-US"/>
        </a:p>
      </dgm:t>
    </dgm:pt>
    <dgm:pt modelId="{F158DA0B-DA43-4DE9-8FF0-908DBE4B055D}" type="sibTrans" cxnId="{8DD0EB10-130E-40D5-8D7C-2209BEAFF861}">
      <dgm:prSet/>
      <dgm:spPr/>
      <dgm:t>
        <a:bodyPr/>
        <a:lstStyle/>
        <a:p>
          <a:endParaRPr lang="en-US"/>
        </a:p>
      </dgm:t>
    </dgm:pt>
    <dgm:pt modelId="{4486CDE4-5942-4091-AD1E-275D150C3CF5}" type="pres">
      <dgm:prSet presAssocID="{5AB4365B-F614-4D38-96BF-0392B01770F0}" presName="linear" presStyleCnt="0">
        <dgm:presLayoutVars>
          <dgm:animLvl val="lvl"/>
          <dgm:resizeHandles val="exact"/>
        </dgm:presLayoutVars>
      </dgm:prSet>
      <dgm:spPr/>
    </dgm:pt>
    <dgm:pt modelId="{CFB268A0-4739-453E-B299-4F143B3CB955}" type="pres">
      <dgm:prSet presAssocID="{F843A549-9430-4B46-B853-6603C929EFCE}" presName="parentText" presStyleLbl="node1" presStyleIdx="0" presStyleCnt="1" custScaleY="87319">
        <dgm:presLayoutVars>
          <dgm:chMax val="0"/>
          <dgm:bulletEnabled val="1"/>
        </dgm:presLayoutVars>
      </dgm:prSet>
      <dgm:spPr/>
    </dgm:pt>
    <dgm:pt modelId="{9A0A2DEB-EE21-4FFF-BFEB-066F9AFD8E61}" type="pres">
      <dgm:prSet presAssocID="{F843A549-9430-4B46-B853-6603C929EFCE}" presName="childText" presStyleLbl="revTx" presStyleIdx="0" presStyleCnt="1" custScaleY="100698" custLinFactNeighborY="10193">
        <dgm:presLayoutVars>
          <dgm:bulletEnabled val="1"/>
        </dgm:presLayoutVars>
      </dgm:prSet>
      <dgm:spPr/>
    </dgm:pt>
  </dgm:ptLst>
  <dgm:cxnLst>
    <dgm:cxn modelId="{8F905CEC-66B8-451C-ADC8-421F79E652E0}" type="presOf" srcId="{F843A549-9430-4B46-B853-6603C929EFCE}" destId="{CFB268A0-4739-453E-B299-4F143B3CB955}" srcOrd="0" destOrd="0" presId="urn:microsoft.com/office/officeart/2005/8/layout/vList2"/>
    <dgm:cxn modelId="{78C2C2F8-5998-48D4-A66F-56C1B6EC66B2}" type="presOf" srcId="{05787A0E-D047-49B2-B16A-334D89F60AEE}" destId="{9A0A2DEB-EE21-4FFF-BFEB-066F9AFD8E61}" srcOrd="0" destOrd="2" presId="urn:microsoft.com/office/officeart/2005/8/layout/vList2"/>
    <dgm:cxn modelId="{4C9FAF8D-C455-4D2E-93C3-38031DAE7CAC}" srcId="{F843A549-9430-4B46-B853-6603C929EFCE}" destId="{05787A0E-D047-49B2-B16A-334D89F60AEE}" srcOrd="2" destOrd="0" parTransId="{2D28C12B-A586-429A-9DA9-CFEA598BCD42}" sibTransId="{F811DBCB-38E4-492E-915F-EB6A3EB82D7A}"/>
    <dgm:cxn modelId="{2447C995-5DED-4448-A8B2-39D0875940AF}" type="presOf" srcId="{41764CB1-0041-4510-A474-4C54A2C088BF}" destId="{9A0A2DEB-EE21-4FFF-BFEB-066F9AFD8E61}" srcOrd="0" destOrd="3" presId="urn:microsoft.com/office/officeart/2005/8/layout/vList2"/>
    <dgm:cxn modelId="{0F615D68-2590-48C7-8048-876E40F62669}" srcId="{F843A549-9430-4B46-B853-6603C929EFCE}" destId="{AE9E6782-1265-474E-8733-2FCE925AD3E4}" srcOrd="0" destOrd="0" parTransId="{34840EEA-8D3F-4396-9937-CF8E0F1BBF8B}" sibTransId="{56753B56-D730-4F7E-87A7-46FC202E8DCD}"/>
    <dgm:cxn modelId="{8DD0EB10-130E-40D5-8D7C-2209BEAFF861}" srcId="{F843A549-9430-4B46-B853-6603C929EFCE}" destId="{41764CB1-0041-4510-A474-4C54A2C088BF}" srcOrd="3" destOrd="0" parTransId="{8513B846-15B6-4A3D-8CE7-058C3E08EDB3}" sibTransId="{F158DA0B-DA43-4DE9-8FF0-908DBE4B055D}"/>
    <dgm:cxn modelId="{65ABE811-34E0-42AC-994C-313CB0218B00}" srcId="{F843A549-9430-4B46-B853-6603C929EFCE}" destId="{251C9C28-B006-4E6F-8EEF-03803CE4A10A}" srcOrd="1" destOrd="0" parTransId="{9BC16541-40F4-45C3-83E8-278B87364A86}" sibTransId="{C1C05A00-D716-4304-A6F7-91531EB6191C}"/>
    <dgm:cxn modelId="{E9E9393A-2250-42EC-A581-68BF2BC449AF}" srcId="{5AB4365B-F614-4D38-96BF-0392B01770F0}" destId="{F843A549-9430-4B46-B853-6603C929EFCE}" srcOrd="0" destOrd="0" parTransId="{C6371D33-BF56-4F51-AB32-390A30023A63}" sibTransId="{1C6D5072-8F1F-4DEA-80C8-099D841BDD31}"/>
    <dgm:cxn modelId="{99EEB09E-B008-494F-A967-6A13ABD1117B}" type="presOf" srcId="{AE9E6782-1265-474E-8733-2FCE925AD3E4}" destId="{9A0A2DEB-EE21-4FFF-BFEB-066F9AFD8E61}" srcOrd="0" destOrd="0" presId="urn:microsoft.com/office/officeart/2005/8/layout/vList2"/>
    <dgm:cxn modelId="{F41710A2-E271-47F6-B02A-5DD4F6BC6D1E}" type="presOf" srcId="{251C9C28-B006-4E6F-8EEF-03803CE4A10A}" destId="{9A0A2DEB-EE21-4FFF-BFEB-066F9AFD8E61}" srcOrd="0" destOrd="1" presId="urn:microsoft.com/office/officeart/2005/8/layout/vList2"/>
    <dgm:cxn modelId="{5149A276-76C6-48FA-9AF3-1652669AC037}" type="presOf" srcId="{5AB4365B-F614-4D38-96BF-0392B01770F0}" destId="{4486CDE4-5942-4091-AD1E-275D150C3CF5}" srcOrd="0" destOrd="0" presId="urn:microsoft.com/office/officeart/2005/8/layout/vList2"/>
    <dgm:cxn modelId="{5D08232C-D1B5-4FBA-A0B9-2EA1FC969BB7}" type="presParOf" srcId="{4486CDE4-5942-4091-AD1E-275D150C3CF5}" destId="{CFB268A0-4739-453E-B299-4F143B3CB955}" srcOrd="0" destOrd="0" presId="urn:microsoft.com/office/officeart/2005/8/layout/vList2"/>
    <dgm:cxn modelId="{B51CEACF-E69F-41F1-B26C-A74295BF649D}" type="presParOf" srcId="{4486CDE4-5942-4091-AD1E-275D150C3CF5}" destId="{9A0A2DEB-EE21-4FFF-BFEB-066F9AFD8E61}"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AB4365B-F614-4D38-96BF-0392B01770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F843A549-9430-4B46-B853-6603C929EFCE}">
      <dgm:prSet phldrT="[Text]" custT="1"/>
      <dgm:spPr>
        <a:solidFill>
          <a:schemeClr val="tx1">
            <a:lumMod val="65000"/>
            <a:lumOff val="35000"/>
          </a:schemeClr>
        </a:solidFill>
        <a:ln>
          <a:noFill/>
        </a:ln>
      </dgm:spPr>
      <dgm:t>
        <a:bodyPr/>
        <a:lstStyle/>
        <a:p>
          <a:r>
            <a:rPr lang="en-GB" sz="2800" i="1" dirty="0"/>
            <a:t>Youth NGO’s as a platform to implement ideas and receive support.</a:t>
          </a:r>
          <a:endParaRPr lang="en-US" sz="2800" i="1" dirty="0"/>
        </a:p>
      </dgm:t>
    </dgm:pt>
    <dgm:pt modelId="{C6371D33-BF56-4F51-AB32-390A30023A63}" type="parTrans" cxnId="{E9E9393A-2250-42EC-A581-68BF2BC449AF}">
      <dgm:prSet/>
      <dgm:spPr/>
      <dgm:t>
        <a:bodyPr/>
        <a:lstStyle/>
        <a:p>
          <a:endParaRPr lang="lt-LT"/>
        </a:p>
      </dgm:t>
    </dgm:pt>
    <dgm:pt modelId="{1C6D5072-8F1F-4DEA-80C8-099D841BDD31}" type="sibTrans" cxnId="{E9E9393A-2250-42EC-A581-68BF2BC449AF}">
      <dgm:prSet/>
      <dgm:spPr/>
      <dgm:t>
        <a:bodyPr/>
        <a:lstStyle/>
        <a:p>
          <a:endParaRPr lang="lt-LT"/>
        </a:p>
      </dgm:t>
    </dgm:pt>
    <dgm:pt modelId="{AE9E6782-1265-474E-8733-2FCE925AD3E4}">
      <dgm:prSet phldrT="[Text]" custT="1"/>
      <dgm:spPr/>
      <dgm:t>
        <a:bodyPr/>
        <a:lstStyle/>
        <a:p>
          <a:r>
            <a:rPr lang="en-GB" sz="3200" dirty="0">
              <a:latin typeface="Arial" panose="020B0604020202020204" pitchFamily="34" charset="0"/>
              <a:cs typeface="Arial" panose="020B0604020202020204" pitchFamily="34" charset="0"/>
            </a:rPr>
            <a:t>Complexity of such activities is requiring having similar experience and high motivation.</a:t>
          </a:r>
          <a:endParaRPr lang="lt-LT" sz="3200" dirty="0">
            <a:latin typeface="Arial" panose="020B0604020202020204" pitchFamily="34" charset="0"/>
            <a:cs typeface="Arial" panose="020B0604020202020204" pitchFamily="34" charset="0"/>
          </a:endParaRPr>
        </a:p>
      </dgm:t>
    </dgm:pt>
    <dgm:pt modelId="{34840EEA-8D3F-4396-9937-CF8E0F1BBF8B}" type="parTrans" cxnId="{0F615D68-2590-48C7-8048-876E40F62669}">
      <dgm:prSet/>
      <dgm:spPr/>
      <dgm:t>
        <a:bodyPr/>
        <a:lstStyle/>
        <a:p>
          <a:endParaRPr lang="lt-LT"/>
        </a:p>
      </dgm:t>
    </dgm:pt>
    <dgm:pt modelId="{56753B56-D730-4F7E-87A7-46FC202E8DCD}" type="sibTrans" cxnId="{0F615D68-2590-48C7-8048-876E40F62669}">
      <dgm:prSet/>
      <dgm:spPr/>
      <dgm:t>
        <a:bodyPr/>
        <a:lstStyle/>
        <a:p>
          <a:endParaRPr lang="lt-LT"/>
        </a:p>
      </dgm:t>
    </dgm:pt>
    <dgm:pt modelId="{D4579967-D490-4AA6-87BB-ABC82B35C54E}">
      <dgm:prSet custT="1"/>
      <dgm:spPr/>
      <dgm:t>
        <a:bodyPr/>
        <a:lstStyle/>
        <a:p>
          <a:r>
            <a:rPr lang="en-US" sz="3200" dirty="0">
              <a:latin typeface="Arial" panose="020B0604020202020204" pitchFamily="34" charset="0"/>
              <a:cs typeface="Arial" panose="020B0604020202020204" pitchFamily="34" charset="0"/>
            </a:rPr>
            <a:t>Cultural differences.</a:t>
          </a:r>
        </a:p>
      </dgm:t>
    </dgm:pt>
    <dgm:pt modelId="{CE2AFFB7-0F6C-4A27-92BC-023773363304}" type="parTrans" cxnId="{6DB94C00-2B97-48A7-A4C3-7E14781B0072}">
      <dgm:prSet/>
      <dgm:spPr/>
      <dgm:t>
        <a:bodyPr/>
        <a:lstStyle/>
        <a:p>
          <a:endParaRPr lang="en-US"/>
        </a:p>
      </dgm:t>
    </dgm:pt>
    <dgm:pt modelId="{933DABBB-C26C-4487-989F-AD5CC60917F8}" type="sibTrans" cxnId="{6DB94C00-2B97-48A7-A4C3-7E14781B0072}">
      <dgm:prSet/>
      <dgm:spPr/>
      <dgm:t>
        <a:bodyPr/>
        <a:lstStyle/>
        <a:p>
          <a:endParaRPr lang="en-US"/>
        </a:p>
      </dgm:t>
    </dgm:pt>
    <dgm:pt modelId="{24BB9274-DF38-499D-873C-6036328C330F}" type="pres">
      <dgm:prSet presAssocID="{5AB4365B-F614-4D38-96BF-0392B01770F0}" presName="linear" presStyleCnt="0">
        <dgm:presLayoutVars>
          <dgm:animLvl val="lvl"/>
          <dgm:resizeHandles val="exact"/>
        </dgm:presLayoutVars>
      </dgm:prSet>
      <dgm:spPr/>
    </dgm:pt>
    <dgm:pt modelId="{90D7F984-45BE-4750-A9CE-7E50A764415B}" type="pres">
      <dgm:prSet presAssocID="{F843A549-9430-4B46-B853-6603C929EFCE}" presName="parentText" presStyleLbl="node1" presStyleIdx="0" presStyleCnt="1" custScaleX="94444" custScaleY="78118" custLinFactNeighborY="-16488">
        <dgm:presLayoutVars>
          <dgm:chMax val="0"/>
          <dgm:bulletEnabled val="1"/>
        </dgm:presLayoutVars>
      </dgm:prSet>
      <dgm:spPr/>
    </dgm:pt>
    <dgm:pt modelId="{C078FAC0-D1B5-4684-8F40-973EBD90DB4A}" type="pres">
      <dgm:prSet presAssocID="{F843A549-9430-4B46-B853-6603C929EFCE}" presName="childText" presStyleLbl="revTx" presStyleIdx="0" presStyleCnt="1" custScaleY="73164" custLinFactNeighborY="12078">
        <dgm:presLayoutVars>
          <dgm:bulletEnabled val="1"/>
        </dgm:presLayoutVars>
      </dgm:prSet>
      <dgm:spPr/>
    </dgm:pt>
  </dgm:ptLst>
  <dgm:cxnLst>
    <dgm:cxn modelId="{B217C08F-41E6-44AC-B9DA-09EC9A7FA14F}" type="presOf" srcId="{F843A549-9430-4B46-B853-6603C929EFCE}" destId="{90D7F984-45BE-4750-A9CE-7E50A764415B}" srcOrd="0" destOrd="0" presId="urn:microsoft.com/office/officeart/2005/8/layout/vList2"/>
    <dgm:cxn modelId="{0F615D68-2590-48C7-8048-876E40F62669}" srcId="{F843A549-9430-4B46-B853-6603C929EFCE}" destId="{AE9E6782-1265-474E-8733-2FCE925AD3E4}" srcOrd="0" destOrd="0" parTransId="{34840EEA-8D3F-4396-9937-CF8E0F1BBF8B}" sibTransId="{56753B56-D730-4F7E-87A7-46FC202E8DCD}"/>
    <dgm:cxn modelId="{6DB94C00-2B97-48A7-A4C3-7E14781B0072}" srcId="{F843A549-9430-4B46-B853-6603C929EFCE}" destId="{D4579967-D490-4AA6-87BB-ABC82B35C54E}" srcOrd="1" destOrd="0" parTransId="{CE2AFFB7-0F6C-4A27-92BC-023773363304}" sibTransId="{933DABBB-C26C-4487-989F-AD5CC60917F8}"/>
    <dgm:cxn modelId="{E9E9393A-2250-42EC-A581-68BF2BC449AF}" srcId="{5AB4365B-F614-4D38-96BF-0392B01770F0}" destId="{F843A549-9430-4B46-B853-6603C929EFCE}" srcOrd="0" destOrd="0" parTransId="{C6371D33-BF56-4F51-AB32-390A30023A63}" sibTransId="{1C6D5072-8F1F-4DEA-80C8-099D841BDD31}"/>
    <dgm:cxn modelId="{EB16BD7D-331F-4720-A340-2892C0BD8B8F}" type="presOf" srcId="{AE9E6782-1265-474E-8733-2FCE925AD3E4}" destId="{C078FAC0-D1B5-4684-8F40-973EBD90DB4A}" srcOrd="0" destOrd="0" presId="urn:microsoft.com/office/officeart/2005/8/layout/vList2"/>
    <dgm:cxn modelId="{A6C1B8C2-0653-4399-BFBD-D13F0EA81E0A}" type="presOf" srcId="{D4579967-D490-4AA6-87BB-ABC82B35C54E}" destId="{C078FAC0-D1B5-4684-8F40-973EBD90DB4A}" srcOrd="0" destOrd="1" presId="urn:microsoft.com/office/officeart/2005/8/layout/vList2"/>
    <dgm:cxn modelId="{8670F1F5-B3CF-4EA3-9E08-BD23C256E140}" type="presOf" srcId="{5AB4365B-F614-4D38-96BF-0392B01770F0}" destId="{24BB9274-DF38-499D-873C-6036328C330F}" srcOrd="0" destOrd="0" presId="urn:microsoft.com/office/officeart/2005/8/layout/vList2"/>
    <dgm:cxn modelId="{B7F62D28-0E77-4D35-8840-018605888346}" type="presParOf" srcId="{24BB9274-DF38-499D-873C-6036328C330F}" destId="{90D7F984-45BE-4750-A9CE-7E50A764415B}" srcOrd="0" destOrd="0" presId="urn:microsoft.com/office/officeart/2005/8/layout/vList2"/>
    <dgm:cxn modelId="{05F5A2C0-9E83-4AC7-BDEA-5F054DBA4DCF}" type="presParOf" srcId="{24BB9274-DF38-499D-873C-6036328C330F}" destId="{C078FAC0-D1B5-4684-8F40-973EBD90DB4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AB4365B-F614-4D38-96BF-0392B01770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F843A549-9430-4B46-B853-6603C929EFCE}">
      <dgm:prSet phldrT="[Text]" custT="1"/>
      <dgm:spPr>
        <a:solidFill>
          <a:schemeClr val="tx1">
            <a:lumMod val="65000"/>
            <a:lumOff val="35000"/>
          </a:schemeClr>
        </a:solidFill>
        <a:ln>
          <a:noFill/>
        </a:ln>
      </dgm:spPr>
      <dgm:t>
        <a:bodyPr/>
        <a:lstStyle/>
        <a:p>
          <a:r>
            <a:rPr lang="en-GB" sz="2400" i="1" dirty="0"/>
            <a:t>Youth organizations can provide various services</a:t>
          </a:r>
          <a:endParaRPr lang="en-US" sz="2400" i="1" dirty="0"/>
        </a:p>
      </dgm:t>
    </dgm:pt>
    <dgm:pt modelId="{C6371D33-BF56-4F51-AB32-390A30023A63}" type="parTrans" cxnId="{E9E9393A-2250-42EC-A581-68BF2BC449AF}">
      <dgm:prSet/>
      <dgm:spPr/>
      <dgm:t>
        <a:bodyPr/>
        <a:lstStyle/>
        <a:p>
          <a:endParaRPr lang="lt-LT"/>
        </a:p>
      </dgm:t>
    </dgm:pt>
    <dgm:pt modelId="{1C6D5072-8F1F-4DEA-80C8-099D841BDD31}" type="sibTrans" cxnId="{E9E9393A-2250-42EC-A581-68BF2BC449AF}">
      <dgm:prSet/>
      <dgm:spPr/>
      <dgm:t>
        <a:bodyPr/>
        <a:lstStyle/>
        <a:p>
          <a:endParaRPr lang="lt-LT"/>
        </a:p>
      </dgm:t>
    </dgm:pt>
    <dgm:pt modelId="{AE9E6782-1265-474E-8733-2FCE925AD3E4}">
      <dgm:prSet phldrT="[Text]" custT="1"/>
      <dgm:spPr/>
      <dgm:t>
        <a:bodyPr/>
        <a:lstStyle/>
        <a:p>
          <a:r>
            <a:rPr lang="en-US" sz="2800">
              <a:latin typeface="Arial" panose="020B0604020202020204" pitchFamily="34" charset="0"/>
              <a:cs typeface="Arial" panose="020B0604020202020204" pitchFamily="34" charset="0"/>
            </a:rPr>
            <a:t>Language barriers.</a:t>
          </a:r>
          <a:endParaRPr lang="lt-LT" sz="2800" dirty="0">
            <a:latin typeface="Arial" panose="020B0604020202020204" pitchFamily="34" charset="0"/>
            <a:cs typeface="Arial" panose="020B0604020202020204" pitchFamily="34" charset="0"/>
          </a:endParaRPr>
        </a:p>
      </dgm:t>
    </dgm:pt>
    <dgm:pt modelId="{34840EEA-8D3F-4396-9937-CF8E0F1BBF8B}" type="parTrans" cxnId="{0F615D68-2590-48C7-8048-876E40F62669}">
      <dgm:prSet/>
      <dgm:spPr/>
      <dgm:t>
        <a:bodyPr/>
        <a:lstStyle/>
        <a:p>
          <a:endParaRPr lang="lt-LT"/>
        </a:p>
      </dgm:t>
    </dgm:pt>
    <dgm:pt modelId="{56753B56-D730-4F7E-87A7-46FC202E8DCD}" type="sibTrans" cxnId="{0F615D68-2590-48C7-8048-876E40F62669}">
      <dgm:prSet/>
      <dgm:spPr/>
      <dgm:t>
        <a:bodyPr/>
        <a:lstStyle/>
        <a:p>
          <a:endParaRPr lang="lt-LT"/>
        </a:p>
      </dgm:t>
    </dgm:pt>
    <dgm:pt modelId="{D70BE503-035F-4AC0-90E8-CEF24C900EE6}">
      <dgm:prSet custT="1"/>
      <dgm:spPr/>
      <dgm:t>
        <a:bodyPr/>
        <a:lstStyle/>
        <a:p>
          <a:r>
            <a:rPr lang="en-GB" sz="2800" dirty="0">
              <a:latin typeface="Arial" panose="020B0604020202020204" pitchFamily="34" charset="0"/>
              <a:cs typeface="Arial" panose="020B0604020202020204" pitchFamily="34" charset="0"/>
            </a:rPr>
            <a:t>Doubts about professionalism of provided services. </a:t>
          </a:r>
          <a:endParaRPr lang="en-US" sz="2800" dirty="0">
            <a:latin typeface="Arial" panose="020B0604020202020204" pitchFamily="34" charset="0"/>
            <a:cs typeface="Arial" panose="020B0604020202020204" pitchFamily="34" charset="0"/>
          </a:endParaRPr>
        </a:p>
      </dgm:t>
    </dgm:pt>
    <dgm:pt modelId="{059963EC-F49B-459A-8CB3-DB20688EB2D5}" type="parTrans" cxnId="{BF92DACE-BD8E-4E6F-8B28-81CABF6672D9}">
      <dgm:prSet/>
      <dgm:spPr/>
      <dgm:t>
        <a:bodyPr/>
        <a:lstStyle/>
        <a:p>
          <a:endParaRPr lang="en-US"/>
        </a:p>
      </dgm:t>
    </dgm:pt>
    <dgm:pt modelId="{B8442B92-9BEC-4E36-BCC4-E1DBA2B27061}" type="sibTrans" cxnId="{BF92DACE-BD8E-4E6F-8B28-81CABF6672D9}">
      <dgm:prSet/>
      <dgm:spPr/>
      <dgm:t>
        <a:bodyPr/>
        <a:lstStyle/>
        <a:p>
          <a:endParaRPr lang="en-US"/>
        </a:p>
      </dgm:t>
    </dgm:pt>
    <dgm:pt modelId="{24BB9274-DF38-499D-873C-6036328C330F}" type="pres">
      <dgm:prSet presAssocID="{5AB4365B-F614-4D38-96BF-0392B01770F0}" presName="linear" presStyleCnt="0">
        <dgm:presLayoutVars>
          <dgm:animLvl val="lvl"/>
          <dgm:resizeHandles val="exact"/>
        </dgm:presLayoutVars>
      </dgm:prSet>
      <dgm:spPr/>
    </dgm:pt>
    <dgm:pt modelId="{90D7F984-45BE-4750-A9CE-7E50A764415B}" type="pres">
      <dgm:prSet presAssocID="{F843A549-9430-4B46-B853-6603C929EFCE}" presName="parentText" presStyleLbl="node1" presStyleIdx="0" presStyleCnt="1" custScaleX="94444" custScaleY="43409" custLinFactNeighborY="-6224">
        <dgm:presLayoutVars>
          <dgm:chMax val="0"/>
          <dgm:bulletEnabled val="1"/>
        </dgm:presLayoutVars>
      </dgm:prSet>
      <dgm:spPr/>
    </dgm:pt>
    <dgm:pt modelId="{C078FAC0-D1B5-4684-8F40-973EBD90DB4A}" type="pres">
      <dgm:prSet presAssocID="{F843A549-9430-4B46-B853-6603C929EFCE}" presName="childText" presStyleLbl="revTx" presStyleIdx="0" presStyleCnt="1" custScaleY="73164" custLinFactNeighborY="12078">
        <dgm:presLayoutVars>
          <dgm:bulletEnabled val="1"/>
        </dgm:presLayoutVars>
      </dgm:prSet>
      <dgm:spPr/>
    </dgm:pt>
  </dgm:ptLst>
  <dgm:cxnLst>
    <dgm:cxn modelId="{BF92DACE-BD8E-4E6F-8B28-81CABF6672D9}" srcId="{F843A549-9430-4B46-B853-6603C929EFCE}" destId="{D70BE503-035F-4AC0-90E8-CEF24C900EE6}" srcOrd="1" destOrd="0" parTransId="{059963EC-F49B-459A-8CB3-DB20688EB2D5}" sibTransId="{B8442B92-9BEC-4E36-BCC4-E1DBA2B27061}"/>
    <dgm:cxn modelId="{B217C08F-41E6-44AC-B9DA-09EC9A7FA14F}" type="presOf" srcId="{F843A549-9430-4B46-B853-6603C929EFCE}" destId="{90D7F984-45BE-4750-A9CE-7E50A764415B}" srcOrd="0" destOrd="0" presId="urn:microsoft.com/office/officeart/2005/8/layout/vList2"/>
    <dgm:cxn modelId="{DC6E78D2-465A-4C8E-80AA-CD4F92168BC4}" type="presOf" srcId="{D70BE503-035F-4AC0-90E8-CEF24C900EE6}" destId="{C078FAC0-D1B5-4684-8F40-973EBD90DB4A}" srcOrd="0" destOrd="1" presId="urn:microsoft.com/office/officeart/2005/8/layout/vList2"/>
    <dgm:cxn modelId="{E9E9393A-2250-42EC-A581-68BF2BC449AF}" srcId="{5AB4365B-F614-4D38-96BF-0392B01770F0}" destId="{F843A549-9430-4B46-B853-6603C929EFCE}" srcOrd="0" destOrd="0" parTransId="{C6371D33-BF56-4F51-AB32-390A30023A63}" sibTransId="{1C6D5072-8F1F-4DEA-80C8-099D841BDD31}"/>
    <dgm:cxn modelId="{EB16BD7D-331F-4720-A340-2892C0BD8B8F}" type="presOf" srcId="{AE9E6782-1265-474E-8733-2FCE925AD3E4}" destId="{C078FAC0-D1B5-4684-8F40-973EBD90DB4A}" srcOrd="0" destOrd="0" presId="urn:microsoft.com/office/officeart/2005/8/layout/vList2"/>
    <dgm:cxn modelId="{0F615D68-2590-48C7-8048-876E40F62669}" srcId="{F843A549-9430-4B46-B853-6603C929EFCE}" destId="{AE9E6782-1265-474E-8733-2FCE925AD3E4}" srcOrd="0" destOrd="0" parTransId="{34840EEA-8D3F-4396-9937-CF8E0F1BBF8B}" sibTransId="{56753B56-D730-4F7E-87A7-46FC202E8DCD}"/>
    <dgm:cxn modelId="{8670F1F5-B3CF-4EA3-9E08-BD23C256E140}" type="presOf" srcId="{5AB4365B-F614-4D38-96BF-0392B01770F0}" destId="{24BB9274-DF38-499D-873C-6036328C330F}" srcOrd="0" destOrd="0" presId="urn:microsoft.com/office/officeart/2005/8/layout/vList2"/>
    <dgm:cxn modelId="{B7F62D28-0E77-4D35-8840-018605888346}" type="presParOf" srcId="{24BB9274-DF38-499D-873C-6036328C330F}" destId="{90D7F984-45BE-4750-A9CE-7E50A764415B}" srcOrd="0" destOrd="0" presId="urn:microsoft.com/office/officeart/2005/8/layout/vList2"/>
    <dgm:cxn modelId="{05F5A2C0-9E83-4AC7-BDEA-5F054DBA4DCF}" type="presParOf" srcId="{24BB9274-DF38-499D-873C-6036328C330F}" destId="{C078FAC0-D1B5-4684-8F40-973EBD90DB4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AB4365B-F614-4D38-96BF-0392B01770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F843A549-9430-4B46-B853-6603C929EFCE}">
      <dgm:prSet phldrT="[Text]" custT="1"/>
      <dgm:spPr>
        <a:solidFill>
          <a:schemeClr val="tx1">
            <a:lumMod val="65000"/>
            <a:lumOff val="35000"/>
          </a:schemeClr>
        </a:solidFill>
        <a:ln>
          <a:noFill/>
        </a:ln>
      </dgm:spPr>
      <dgm:t>
        <a:bodyPr/>
        <a:lstStyle/>
        <a:p>
          <a:r>
            <a:rPr lang="en-GB" sz="3200" i="1" dirty="0"/>
            <a:t>Youth workers have most of the competences to work with refugees</a:t>
          </a:r>
          <a:endParaRPr lang="en-US" sz="3200" i="1" dirty="0"/>
        </a:p>
      </dgm:t>
    </dgm:pt>
    <dgm:pt modelId="{C6371D33-BF56-4F51-AB32-390A30023A63}" type="parTrans" cxnId="{E9E9393A-2250-42EC-A581-68BF2BC449AF}">
      <dgm:prSet/>
      <dgm:spPr/>
      <dgm:t>
        <a:bodyPr/>
        <a:lstStyle/>
        <a:p>
          <a:endParaRPr lang="lt-LT"/>
        </a:p>
      </dgm:t>
    </dgm:pt>
    <dgm:pt modelId="{1C6D5072-8F1F-4DEA-80C8-099D841BDD31}" type="sibTrans" cxnId="{E9E9393A-2250-42EC-A581-68BF2BC449AF}">
      <dgm:prSet/>
      <dgm:spPr/>
      <dgm:t>
        <a:bodyPr/>
        <a:lstStyle/>
        <a:p>
          <a:endParaRPr lang="lt-LT"/>
        </a:p>
      </dgm:t>
    </dgm:pt>
    <dgm:pt modelId="{AE9E6782-1265-474E-8733-2FCE925AD3E4}">
      <dgm:prSet phldrT="[Text]" custT="1"/>
      <dgm:spPr/>
      <dgm:t>
        <a:bodyPr/>
        <a:lstStyle/>
        <a:p>
          <a:r>
            <a:rPr lang="en-GB" sz="3200">
              <a:latin typeface="Arial" panose="020B0604020202020204" pitchFamily="34" charset="0"/>
              <a:cs typeface="Arial" panose="020B0604020202020204" pitchFamily="34" charset="0"/>
            </a:rPr>
            <a:t>Lack of attention for special training.</a:t>
          </a:r>
          <a:endParaRPr lang="lt-LT" sz="3200" dirty="0">
            <a:latin typeface="Arial" panose="020B0604020202020204" pitchFamily="34" charset="0"/>
            <a:cs typeface="Arial" panose="020B0604020202020204" pitchFamily="34" charset="0"/>
          </a:endParaRPr>
        </a:p>
      </dgm:t>
    </dgm:pt>
    <dgm:pt modelId="{34840EEA-8D3F-4396-9937-CF8E0F1BBF8B}" type="parTrans" cxnId="{0F615D68-2590-48C7-8048-876E40F62669}">
      <dgm:prSet/>
      <dgm:spPr/>
      <dgm:t>
        <a:bodyPr/>
        <a:lstStyle/>
        <a:p>
          <a:endParaRPr lang="lt-LT"/>
        </a:p>
      </dgm:t>
    </dgm:pt>
    <dgm:pt modelId="{56753B56-D730-4F7E-87A7-46FC202E8DCD}" type="sibTrans" cxnId="{0F615D68-2590-48C7-8048-876E40F62669}">
      <dgm:prSet/>
      <dgm:spPr/>
      <dgm:t>
        <a:bodyPr/>
        <a:lstStyle/>
        <a:p>
          <a:endParaRPr lang="lt-LT"/>
        </a:p>
      </dgm:t>
    </dgm:pt>
    <dgm:pt modelId="{A13DF6AF-FCFD-43F3-8AE6-E11161C2024E}">
      <dgm:prSet custT="1"/>
      <dgm:spPr/>
      <dgm:t>
        <a:bodyPr/>
        <a:lstStyle/>
        <a:p>
          <a:r>
            <a:rPr lang="en-GB" sz="3200" dirty="0">
              <a:latin typeface="Arial" panose="020B0604020202020204" pitchFamily="34" charset="0"/>
              <a:cs typeface="Arial" panose="020B0604020202020204" pitchFamily="34" charset="0"/>
            </a:rPr>
            <a:t>In the process new challenges can appear and youth worker might not get relevant support.</a:t>
          </a:r>
          <a:endParaRPr lang="en-US" sz="3200" dirty="0">
            <a:latin typeface="Arial" panose="020B0604020202020204" pitchFamily="34" charset="0"/>
            <a:cs typeface="Arial" panose="020B0604020202020204" pitchFamily="34" charset="0"/>
          </a:endParaRPr>
        </a:p>
      </dgm:t>
    </dgm:pt>
    <dgm:pt modelId="{056E8922-9DE9-4D78-BD18-69B1EAAC8629}" type="parTrans" cxnId="{2DAF121A-654E-4672-B0B4-463289DAC503}">
      <dgm:prSet/>
      <dgm:spPr/>
      <dgm:t>
        <a:bodyPr/>
        <a:lstStyle/>
        <a:p>
          <a:endParaRPr lang="en-US"/>
        </a:p>
      </dgm:t>
    </dgm:pt>
    <dgm:pt modelId="{50CA43E3-D3C8-4AE0-9EB3-5B2371AAA050}" type="sibTrans" cxnId="{2DAF121A-654E-4672-B0B4-463289DAC503}">
      <dgm:prSet/>
      <dgm:spPr/>
      <dgm:t>
        <a:bodyPr/>
        <a:lstStyle/>
        <a:p>
          <a:endParaRPr lang="en-US"/>
        </a:p>
      </dgm:t>
    </dgm:pt>
    <dgm:pt modelId="{A7A4AC25-5B10-46E9-ACC9-7404129F4F95}">
      <dgm:prSet custT="1"/>
      <dgm:spPr/>
      <dgm:t>
        <a:bodyPr/>
        <a:lstStyle/>
        <a:p>
          <a:endParaRPr lang="en-US" sz="3200" dirty="0">
            <a:latin typeface="Arial" panose="020B0604020202020204" pitchFamily="34" charset="0"/>
            <a:cs typeface="Arial" panose="020B0604020202020204" pitchFamily="34" charset="0"/>
          </a:endParaRPr>
        </a:p>
      </dgm:t>
    </dgm:pt>
    <dgm:pt modelId="{0B5A50CF-1534-4E47-B5C7-4C919DD4E8B4}" type="parTrans" cxnId="{0B98F3E1-0607-4462-A7DD-EC45AB400388}">
      <dgm:prSet/>
      <dgm:spPr/>
      <dgm:t>
        <a:bodyPr/>
        <a:lstStyle/>
        <a:p>
          <a:endParaRPr lang="en-US"/>
        </a:p>
      </dgm:t>
    </dgm:pt>
    <dgm:pt modelId="{86E92A5C-10AF-46A9-9420-59438F1243F5}" type="sibTrans" cxnId="{0B98F3E1-0607-4462-A7DD-EC45AB400388}">
      <dgm:prSet/>
      <dgm:spPr/>
      <dgm:t>
        <a:bodyPr/>
        <a:lstStyle/>
        <a:p>
          <a:endParaRPr lang="en-US"/>
        </a:p>
      </dgm:t>
    </dgm:pt>
    <dgm:pt modelId="{24BB9274-DF38-499D-873C-6036328C330F}" type="pres">
      <dgm:prSet presAssocID="{5AB4365B-F614-4D38-96BF-0392B01770F0}" presName="linear" presStyleCnt="0">
        <dgm:presLayoutVars>
          <dgm:animLvl val="lvl"/>
          <dgm:resizeHandles val="exact"/>
        </dgm:presLayoutVars>
      </dgm:prSet>
      <dgm:spPr/>
    </dgm:pt>
    <dgm:pt modelId="{90D7F984-45BE-4750-A9CE-7E50A764415B}" type="pres">
      <dgm:prSet presAssocID="{F843A549-9430-4B46-B853-6603C929EFCE}" presName="parentText" presStyleLbl="node1" presStyleIdx="0" presStyleCnt="1" custScaleX="94444" custScaleY="92324" custLinFactNeighborY="-10450">
        <dgm:presLayoutVars>
          <dgm:chMax val="0"/>
          <dgm:bulletEnabled val="1"/>
        </dgm:presLayoutVars>
      </dgm:prSet>
      <dgm:spPr/>
    </dgm:pt>
    <dgm:pt modelId="{C078FAC0-D1B5-4684-8F40-973EBD90DB4A}" type="pres">
      <dgm:prSet presAssocID="{F843A549-9430-4B46-B853-6603C929EFCE}" presName="childText" presStyleLbl="revTx" presStyleIdx="0" presStyleCnt="1" custScaleY="73164" custLinFactNeighborY="12078">
        <dgm:presLayoutVars>
          <dgm:bulletEnabled val="1"/>
        </dgm:presLayoutVars>
      </dgm:prSet>
      <dgm:spPr/>
    </dgm:pt>
  </dgm:ptLst>
  <dgm:cxnLst>
    <dgm:cxn modelId="{5B4771AA-93A5-4483-8EFF-64DEFA47A5F1}" type="presOf" srcId="{A13DF6AF-FCFD-43F3-8AE6-E11161C2024E}" destId="{C078FAC0-D1B5-4684-8F40-973EBD90DB4A}" srcOrd="0" destOrd="1" presId="urn:microsoft.com/office/officeart/2005/8/layout/vList2"/>
    <dgm:cxn modelId="{B217C08F-41E6-44AC-B9DA-09EC9A7FA14F}" type="presOf" srcId="{F843A549-9430-4B46-B853-6603C929EFCE}" destId="{90D7F984-45BE-4750-A9CE-7E50A764415B}" srcOrd="0" destOrd="0" presId="urn:microsoft.com/office/officeart/2005/8/layout/vList2"/>
    <dgm:cxn modelId="{0B98F3E1-0607-4462-A7DD-EC45AB400388}" srcId="{F843A549-9430-4B46-B853-6603C929EFCE}" destId="{A7A4AC25-5B10-46E9-ACC9-7404129F4F95}" srcOrd="2" destOrd="0" parTransId="{0B5A50CF-1534-4E47-B5C7-4C919DD4E8B4}" sibTransId="{86E92A5C-10AF-46A9-9420-59438F1243F5}"/>
    <dgm:cxn modelId="{0F615D68-2590-48C7-8048-876E40F62669}" srcId="{F843A549-9430-4B46-B853-6603C929EFCE}" destId="{AE9E6782-1265-474E-8733-2FCE925AD3E4}" srcOrd="0" destOrd="0" parTransId="{34840EEA-8D3F-4396-9937-CF8E0F1BBF8B}" sibTransId="{56753B56-D730-4F7E-87A7-46FC202E8DCD}"/>
    <dgm:cxn modelId="{2DAF121A-654E-4672-B0B4-463289DAC503}" srcId="{F843A549-9430-4B46-B853-6603C929EFCE}" destId="{A13DF6AF-FCFD-43F3-8AE6-E11161C2024E}" srcOrd="1" destOrd="0" parTransId="{056E8922-9DE9-4D78-BD18-69B1EAAC8629}" sibTransId="{50CA43E3-D3C8-4AE0-9EB3-5B2371AAA050}"/>
    <dgm:cxn modelId="{E9E9393A-2250-42EC-A581-68BF2BC449AF}" srcId="{5AB4365B-F614-4D38-96BF-0392B01770F0}" destId="{F843A549-9430-4B46-B853-6603C929EFCE}" srcOrd="0" destOrd="0" parTransId="{C6371D33-BF56-4F51-AB32-390A30023A63}" sibTransId="{1C6D5072-8F1F-4DEA-80C8-099D841BDD31}"/>
    <dgm:cxn modelId="{EB16BD7D-331F-4720-A340-2892C0BD8B8F}" type="presOf" srcId="{AE9E6782-1265-474E-8733-2FCE925AD3E4}" destId="{C078FAC0-D1B5-4684-8F40-973EBD90DB4A}" srcOrd="0" destOrd="0" presId="urn:microsoft.com/office/officeart/2005/8/layout/vList2"/>
    <dgm:cxn modelId="{8670F1F5-B3CF-4EA3-9E08-BD23C256E140}" type="presOf" srcId="{5AB4365B-F614-4D38-96BF-0392B01770F0}" destId="{24BB9274-DF38-499D-873C-6036328C330F}" srcOrd="0" destOrd="0" presId="urn:microsoft.com/office/officeart/2005/8/layout/vList2"/>
    <dgm:cxn modelId="{03AE4120-6CE6-4BBA-BD1D-BA72494566C9}" type="presOf" srcId="{A7A4AC25-5B10-46E9-ACC9-7404129F4F95}" destId="{C078FAC0-D1B5-4684-8F40-973EBD90DB4A}" srcOrd="0" destOrd="2" presId="urn:microsoft.com/office/officeart/2005/8/layout/vList2"/>
    <dgm:cxn modelId="{B7F62D28-0E77-4D35-8840-018605888346}" type="presParOf" srcId="{24BB9274-DF38-499D-873C-6036328C330F}" destId="{90D7F984-45BE-4750-A9CE-7E50A764415B}" srcOrd="0" destOrd="0" presId="urn:microsoft.com/office/officeart/2005/8/layout/vList2"/>
    <dgm:cxn modelId="{05F5A2C0-9E83-4AC7-BDEA-5F054DBA4DCF}" type="presParOf" srcId="{24BB9274-DF38-499D-873C-6036328C330F}" destId="{C078FAC0-D1B5-4684-8F40-973EBD90DB4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AB4365B-F614-4D38-96BF-0392B01770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F843A549-9430-4B46-B853-6603C929EFCE}">
      <dgm:prSet phldrT="[Text]"/>
      <dgm:spPr>
        <a:solidFill>
          <a:schemeClr val="tx1">
            <a:lumMod val="65000"/>
            <a:lumOff val="35000"/>
          </a:schemeClr>
        </a:solidFill>
        <a:ln>
          <a:noFill/>
        </a:ln>
      </dgm:spPr>
      <dgm:t>
        <a:bodyPr/>
        <a:lstStyle/>
        <a:p>
          <a:r>
            <a:rPr lang="en-GB" i="1" dirty="0"/>
            <a:t>Internet consultations on various topics are useful and efficient way to help refugees in the way of settling in a new country.</a:t>
          </a:r>
          <a:endParaRPr lang="en-US" i="1" dirty="0"/>
        </a:p>
      </dgm:t>
    </dgm:pt>
    <dgm:pt modelId="{C6371D33-BF56-4F51-AB32-390A30023A63}" type="parTrans" cxnId="{E9E9393A-2250-42EC-A581-68BF2BC449AF}">
      <dgm:prSet/>
      <dgm:spPr/>
      <dgm:t>
        <a:bodyPr/>
        <a:lstStyle/>
        <a:p>
          <a:endParaRPr lang="lt-LT"/>
        </a:p>
      </dgm:t>
    </dgm:pt>
    <dgm:pt modelId="{1C6D5072-8F1F-4DEA-80C8-099D841BDD31}" type="sibTrans" cxnId="{E9E9393A-2250-42EC-A581-68BF2BC449AF}">
      <dgm:prSet/>
      <dgm:spPr/>
      <dgm:t>
        <a:bodyPr/>
        <a:lstStyle/>
        <a:p>
          <a:endParaRPr lang="lt-LT"/>
        </a:p>
      </dgm:t>
    </dgm:pt>
    <dgm:pt modelId="{AE9E6782-1265-474E-8733-2FCE925AD3E4}">
      <dgm:prSet phldrT="[Text]" custT="1"/>
      <dgm:spPr/>
      <dgm:t>
        <a:bodyPr/>
        <a:lstStyle/>
        <a:p>
          <a:r>
            <a:rPr lang="en-GB" sz="3200" dirty="0">
              <a:latin typeface="Arial" panose="020B0604020202020204" pitchFamily="34" charset="0"/>
              <a:cs typeface="Arial" panose="020B0604020202020204" pitchFamily="34" charset="0"/>
            </a:rPr>
            <a:t>Lack of interpersonal communication will not lead to socialization.</a:t>
          </a:r>
          <a:endParaRPr lang="lt-LT" sz="3200" dirty="0">
            <a:latin typeface="Arial" panose="020B0604020202020204" pitchFamily="34" charset="0"/>
            <a:cs typeface="Arial" panose="020B0604020202020204" pitchFamily="34" charset="0"/>
          </a:endParaRPr>
        </a:p>
      </dgm:t>
    </dgm:pt>
    <dgm:pt modelId="{34840EEA-8D3F-4396-9937-CF8E0F1BBF8B}" type="parTrans" cxnId="{0F615D68-2590-48C7-8048-876E40F62669}">
      <dgm:prSet/>
      <dgm:spPr/>
      <dgm:t>
        <a:bodyPr/>
        <a:lstStyle/>
        <a:p>
          <a:endParaRPr lang="lt-LT"/>
        </a:p>
      </dgm:t>
    </dgm:pt>
    <dgm:pt modelId="{56753B56-D730-4F7E-87A7-46FC202E8DCD}" type="sibTrans" cxnId="{0F615D68-2590-48C7-8048-876E40F62669}">
      <dgm:prSet/>
      <dgm:spPr/>
      <dgm:t>
        <a:bodyPr/>
        <a:lstStyle/>
        <a:p>
          <a:endParaRPr lang="lt-LT"/>
        </a:p>
      </dgm:t>
    </dgm:pt>
    <dgm:pt modelId="{24BB9274-DF38-499D-873C-6036328C330F}" type="pres">
      <dgm:prSet presAssocID="{5AB4365B-F614-4D38-96BF-0392B01770F0}" presName="linear" presStyleCnt="0">
        <dgm:presLayoutVars>
          <dgm:animLvl val="lvl"/>
          <dgm:resizeHandles val="exact"/>
        </dgm:presLayoutVars>
      </dgm:prSet>
      <dgm:spPr/>
    </dgm:pt>
    <dgm:pt modelId="{90D7F984-45BE-4750-A9CE-7E50A764415B}" type="pres">
      <dgm:prSet presAssocID="{F843A549-9430-4B46-B853-6603C929EFCE}" presName="parentText" presStyleLbl="node1" presStyleIdx="0" presStyleCnt="1" custScaleX="94444" custScaleY="17879" custLinFactNeighborY="-51243">
        <dgm:presLayoutVars>
          <dgm:chMax val="0"/>
          <dgm:bulletEnabled val="1"/>
        </dgm:presLayoutVars>
      </dgm:prSet>
      <dgm:spPr/>
    </dgm:pt>
    <dgm:pt modelId="{C078FAC0-D1B5-4684-8F40-973EBD90DB4A}" type="pres">
      <dgm:prSet presAssocID="{F843A549-9430-4B46-B853-6603C929EFCE}" presName="childText" presStyleLbl="revTx" presStyleIdx="0" presStyleCnt="1" custScaleY="73164" custLinFactNeighborY="12078">
        <dgm:presLayoutVars>
          <dgm:bulletEnabled val="1"/>
        </dgm:presLayoutVars>
      </dgm:prSet>
      <dgm:spPr/>
    </dgm:pt>
  </dgm:ptLst>
  <dgm:cxnLst>
    <dgm:cxn modelId="{B217C08F-41E6-44AC-B9DA-09EC9A7FA14F}" type="presOf" srcId="{F843A549-9430-4B46-B853-6603C929EFCE}" destId="{90D7F984-45BE-4750-A9CE-7E50A764415B}" srcOrd="0" destOrd="0" presId="urn:microsoft.com/office/officeart/2005/8/layout/vList2"/>
    <dgm:cxn modelId="{E9E9393A-2250-42EC-A581-68BF2BC449AF}" srcId="{5AB4365B-F614-4D38-96BF-0392B01770F0}" destId="{F843A549-9430-4B46-B853-6603C929EFCE}" srcOrd="0" destOrd="0" parTransId="{C6371D33-BF56-4F51-AB32-390A30023A63}" sibTransId="{1C6D5072-8F1F-4DEA-80C8-099D841BDD31}"/>
    <dgm:cxn modelId="{EB16BD7D-331F-4720-A340-2892C0BD8B8F}" type="presOf" srcId="{AE9E6782-1265-474E-8733-2FCE925AD3E4}" destId="{C078FAC0-D1B5-4684-8F40-973EBD90DB4A}" srcOrd="0" destOrd="0" presId="urn:microsoft.com/office/officeart/2005/8/layout/vList2"/>
    <dgm:cxn modelId="{0F615D68-2590-48C7-8048-876E40F62669}" srcId="{F843A549-9430-4B46-B853-6603C929EFCE}" destId="{AE9E6782-1265-474E-8733-2FCE925AD3E4}" srcOrd="0" destOrd="0" parTransId="{34840EEA-8D3F-4396-9937-CF8E0F1BBF8B}" sibTransId="{56753B56-D730-4F7E-87A7-46FC202E8DCD}"/>
    <dgm:cxn modelId="{8670F1F5-B3CF-4EA3-9E08-BD23C256E140}" type="presOf" srcId="{5AB4365B-F614-4D38-96BF-0392B01770F0}" destId="{24BB9274-DF38-499D-873C-6036328C330F}" srcOrd="0" destOrd="0" presId="urn:microsoft.com/office/officeart/2005/8/layout/vList2"/>
    <dgm:cxn modelId="{B7F62D28-0E77-4D35-8840-018605888346}" type="presParOf" srcId="{24BB9274-DF38-499D-873C-6036328C330F}" destId="{90D7F984-45BE-4750-A9CE-7E50A764415B}" srcOrd="0" destOrd="0" presId="urn:microsoft.com/office/officeart/2005/8/layout/vList2"/>
    <dgm:cxn modelId="{05F5A2C0-9E83-4AC7-BDEA-5F054DBA4DCF}" type="presParOf" srcId="{24BB9274-DF38-499D-873C-6036328C330F}" destId="{C078FAC0-D1B5-4684-8F40-973EBD90DB4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AB4365B-F614-4D38-96BF-0392B01770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F843A549-9430-4B46-B853-6603C929EFCE}">
      <dgm:prSet phldrT="[Text]" custT="1"/>
      <dgm:spPr>
        <a:solidFill>
          <a:schemeClr val="tx1">
            <a:lumMod val="65000"/>
            <a:lumOff val="35000"/>
          </a:schemeClr>
        </a:solidFill>
        <a:ln>
          <a:noFill/>
        </a:ln>
      </dgm:spPr>
      <dgm:t>
        <a:bodyPr/>
        <a:lstStyle/>
        <a:p>
          <a:r>
            <a:rPr lang="en-GB" sz="2800" i="1" dirty="0"/>
            <a:t>Youth sector is open for cooperation with other organizations.</a:t>
          </a:r>
          <a:endParaRPr lang="en-US" sz="2800" i="1" dirty="0"/>
        </a:p>
      </dgm:t>
    </dgm:pt>
    <dgm:pt modelId="{C6371D33-BF56-4F51-AB32-390A30023A63}" type="parTrans" cxnId="{E9E9393A-2250-42EC-A581-68BF2BC449AF}">
      <dgm:prSet/>
      <dgm:spPr/>
      <dgm:t>
        <a:bodyPr/>
        <a:lstStyle/>
        <a:p>
          <a:endParaRPr lang="lt-LT"/>
        </a:p>
      </dgm:t>
    </dgm:pt>
    <dgm:pt modelId="{1C6D5072-8F1F-4DEA-80C8-099D841BDD31}" type="sibTrans" cxnId="{E9E9393A-2250-42EC-A581-68BF2BC449AF}">
      <dgm:prSet/>
      <dgm:spPr/>
      <dgm:t>
        <a:bodyPr/>
        <a:lstStyle/>
        <a:p>
          <a:endParaRPr lang="lt-LT"/>
        </a:p>
      </dgm:t>
    </dgm:pt>
    <dgm:pt modelId="{AE9E6782-1265-474E-8733-2FCE925AD3E4}">
      <dgm:prSet phldrT="[Text]" custT="1"/>
      <dgm:spPr/>
      <dgm:t>
        <a:bodyPr/>
        <a:lstStyle/>
        <a:p>
          <a:r>
            <a:rPr lang="en-GB" sz="2400" dirty="0">
              <a:latin typeface="Arial" panose="020B0604020202020204" pitchFamily="34" charset="0"/>
              <a:cs typeface="Arial" panose="020B0604020202020204" pitchFamily="34" charset="0"/>
            </a:rPr>
            <a:t>Difficulties to find common ground for cooperation between different sectors (work culture, attitudes, aims, measures, norms, etc.).</a:t>
          </a:r>
          <a:endParaRPr lang="lt-LT" sz="2400" dirty="0">
            <a:latin typeface="Arial" panose="020B0604020202020204" pitchFamily="34" charset="0"/>
            <a:cs typeface="Arial" panose="020B0604020202020204" pitchFamily="34" charset="0"/>
          </a:endParaRPr>
        </a:p>
      </dgm:t>
    </dgm:pt>
    <dgm:pt modelId="{34840EEA-8D3F-4396-9937-CF8E0F1BBF8B}" type="parTrans" cxnId="{0F615D68-2590-48C7-8048-876E40F62669}">
      <dgm:prSet/>
      <dgm:spPr/>
      <dgm:t>
        <a:bodyPr/>
        <a:lstStyle/>
        <a:p>
          <a:endParaRPr lang="lt-LT"/>
        </a:p>
      </dgm:t>
    </dgm:pt>
    <dgm:pt modelId="{56753B56-D730-4F7E-87A7-46FC202E8DCD}" type="sibTrans" cxnId="{0F615D68-2590-48C7-8048-876E40F62669}">
      <dgm:prSet/>
      <dgm:spPr/>
      <dgm:t>
        <a:bodyPr/>
        <a:lstStyle/>
        <a:p>
          <a:endParaRPr lang="lt-LT"/>
        </a:p>
      </dgm:t>
    </dgm:pt>
    <dgm:pt modelId="{82960721-4023-4229-8F37-A5E0E7729220}">
      <dgm:prSet custT="1"/>
      <dgm:spPr/>
      <dgm:t>
        <a:bodyPr/>
        <a:lstStyle/>
        <a:p>
          <a:r>
            <a:rPr lang="en-GB" sz="2400" dirty="0">
              <a:latin typeface="Arial" panose="020B0604020202020204" pitchFamily="34" charset="0"/>
              <a:cs typeface="Arial" panose="020B0604020202020204" pitchFamily="34" charset="0"/>
            </a:rPr>
            <a:t>Different expectations of cooperation and its results.</a:t>
          </a:r>
          <a:endParaRPr lang="en-US" sz="2400" dirty="0">
            <a:latin typeface="Arial" panose="020B0604020202020204" pitchFamily="34" charset="0"/>
            <a:cs typeface="Arial" panose="020B0604020202020204" pitchFamily="34" charset="0"/>
          </a:endParaRPr>
        </a:p>
      </dgm:t>
    </dgm:pt>
    <dgm:pt modelId="{031B18EA-5CF7-4B7B-9D53-DF88E8F19D8D}" type="parTrans" cxnId="{CD03AC0B-3C35-4198-8A0A-71EBF118F289}">
      <dgm:prSet/>
      <dgm:spPr/>
      <dgm:t>
        <a:bodyPr/>
        <a:lstStyle/>
        <a:p>
          <a:endParaRPr lang="en-US"/>
        </a:p>
      </dgm:t>
    </dgm:pt>
    <dgm:pt modelId="{CEC5F43B-6C2B-467D-8C0F-E792938985E0}" type="sibTrans" cxnId="{CD03AC0B-3C35-4198-8A0A-71EBF118F289}">
      <dgm:prSet/>
      <dgm:spPr/>
      <dgm:t>
        <a:bodyPr/>
        <a:lstStyle/>
        <a:p>
          <a:endParaRPr lang="en-US"/>
        </a:p>
      </dgm:t>
    </dgm:pt>
    <dgm:pt modelId="{45ABE81C-FC87-41D7-8771-909CF6282EA5}">
      <dgm:prSet custT="1"/>
      <dgm:spPr/>
      <dgm:t>
        <a:bodyPr/>
        <a:lstStyle/>
        <a:p>
          <a:r>
            <a:rPr lang="en-US" sz="2400" dirty="0">
              <a:latin typeface="Arial" panose="020B0604020202020204" pitchFamily="34" charset="0"/>
              <a:cs typeface="Arial" panose="020B0604020202020204" pitchFamily="34" charset="0"/>
            </a:rPr>
            <a:t>Project based/ short-term cooperation.</a:t>
          </a:r>
        </a:p>
      </dgm:t>
    </dgm:pt>
    <dgm:pt modelId="{5C1A25D4-34C9-43C5-9577-38F7210EE1FD}" type="parTrans" cxnId="{80F74029-FC2B-43DF-9D99-1B53E587B346}">
      <dgm:prSet/>
      <dgm:spPr/>
      <dgm:t>
        <a:bodyPr/>
        <a:lstStyle/>
        <a:p>
          <a:endParaRPr lang="en-US"/>
        </a:p>
      </dgm:t>
    </dgm:pt>
    <dgm:pt modelId="{5A45A854-446F-4E08-95F8-C014022ED291}" type="sibTrans" cxnId="{80F74029-FC2B-43DF-9D99-1B53E587B346}">
      <dgm:prSet/>
      <dgm:spPr/>
      <dgm:t>
        <a:bodyPr/>
        <a:lstStyle/>
        <a:p>
          <a:endParaRPr lang="en-US"/>
        </a:p>
      </dgm:t>
    </dgm:pt>
    <dgm:pt modelId="{2571974E-135C-4A70-A91E-D6A506B0ACB9}">
      <dgm:prSet custT="1"/>
      <dgm:spPr/>
      <dgm:t>
        <a:bodyPr/>
        <a:lstStyle/>
        <a:p>
          <a:r>
            <a:rPr lang="en-US" sz="2400" dirty="0">
              <a:latin typeface="Arial" panose="020B0604020202020204" pitchFamily="34" charset="0"/>
              <a:cs typeface="Arial" panose="020B0604020202020204" pitchFamily="34" charset="0"/>
            </a:rPr>
            <a:t>Time consuming. </a:t>
          </a:r>
        </a:p>
      </dgm:t>
    </dgm:pt>
    <dgm:pt modelId="{69B069AA-50AA-418A-9E39-9A5F7CC21631}" type="parTrans" cxnId="{2BCB76C8-499E-4F0B-99C6-93139DBF509A}">
      <dgm:prSet/>
      <dgm:spPr/>
      <dgm:t>
        <a:bodyPr/>
        <a:lstStyle/>
        <a:p>
          <a:endParaRPr lang="en-US"/>
        </a:p>
      </dgm:t>
    </dgm:pt>
    <dgm:pt modelId="{AFBEB05D-FE44-4F92-8DD0-1A6EF232EC7C}" type="sibTrans" cxnId="{2BCB76C8-499E-4F0B-99C6-93139DBF509A}">
      <dgm:prSet/>
      <dgm:spPr/>
      <dgm:t>
        <a:bodyPr/>
        <a:lstStyle/>
        <a:p>
          <a:endParaRPr lang="en-US"/>
        </a:p>
      </dgm:t>
    </dgm:pt>
    <dgm:pt modelId="{C9132B4C-A1AB-4EE7-BACC-D60CDBD2C1C6}">
      <dgm:prSet custT="1"/>
      <dgm:spPr/>
      <dgm:t>
        <a:bodyPr/>
        <a:lstStyle/>
        <a:p>
          <a:r>
            <a:rPr lang="en-GB" sz="2400" dirty="0">
              <a:latin typeface="Arial" panose="020B0604020202020204" pitchFamily="34" charset="0"/>
              <a:cs typeface="Arial" panose="020B0604020202020204" pitchFamily="34" charset="0"/>
            </a:rPr>
            <a:t>Cooperation understood as an aim itself.</a:t>
          </a:r>
          <a:endParaRPr lang="en-US" sz="2400" dirty="0">
            <a:latin typeface="Arial" panose="020B0604020202020204" pitchFamily="34" charset="0"/>
            <a:cs typeface="Arial" panose="020B0604020202020204" pitchFamily="34" charset="0"/>
          </a:endParaRPr>
        </a:p>
      </dgm:t>
    </dgm:pt>
    <dgm:pt modelId="{D35BDD55-F482-4FE3-BC94-718693A4E4E2}" type="parTrans" cxnId="{124F0E88-6C23-43D2-BC8D-7F470CF185D8}">
      <dgm:prSet/>
      <dgm:spPr/>
      <dgm:t>
        <a:bodyPr/>
        <a:lstStyle/>
        <a:p>
          <a:endParaRPr lang="en-US"/>
        </a:p>
      </dgm:t>
    </dgm:pt>
    <dgm:pt modelId="{AA107EB0-D4A2-499B-B043-CD154BEF36F9}" type="sibTrans" cxnId="{124F0E88-6C23-43D2-BC8D-7F470CF185D8}">
      <dgm:prSet/>
      <dgm:spPr/>
      <dgm:t>
        <a:bodyPr/>
        <a:lstStyle/>
        <a:p>
          <a:endParaRPr lang="en-US"/>
        </a:p>
      </dgm:t>
    </dgm:pt>
    <dgm:pt modelId="{24BB9274-DF38-499D-873C-6036328C330F}" type="pres">
      <dgm:prSet presAssocID="{5AB4365B-F614-4D38-96BF-0392B01770F0}" presName="linear" presStyleCnt="0">
        <dgm:presLayoutVars>
          <dgm:animLvl val="lvl"/>
          <dgm:resizeHandles val="exact"/>
        </dgm:presLayoutVars>
      </dgm:prSet>
      <dgm:spPr/>
    </dgm:pt>
    <dgm:pt modelId="{90D7F984-45BE-4750-A9CE-7E50A764415B}" type="pres">
      <dgm:prSet presAssocID="{F843A549-9430-4B46-B853-6603C929EFCE}" presName="parentText" presStyleLbl="node1" presStyleIdx="0" presStyleCnt="1" custScaleX="94444" custScaleY="83742" custLinFactNeighborY="-17813">
        <dgm:presLayoutVars>
          <dgm:chMax val="0"/>
          <dgm:bulletEnabled val="1"/>
        </dgm:presLayoutVars>
      </dgm:prSet>
      <dgm:spPr/>
    </dgm:pt>
    <dgm:pt modelId="{C078FAC0-D1B5-4684-8F40-973EBD90DB4A}" type="pres">
      <dgm:prSet presAssocID="{F843A549-9430-4B46-B853-6603C929EFCE}" presName="childText" presStyleLbl="revTx" presStyleIdx="0" presStyleCnt="1" custScaleY="73164" custLinFactNeighborY="-13922">
        <dgm:presLayoutVars>
          <dgm:bulletEnabled val="1"/>
        </dgm:presLayoutVars>
      </dgm:prSet>
      <dgm:spPr/>
    </dgm:pt>
  </dgm:ptLst>
  <dgm:cxnLst>
    <dgm:cxn modelId="{2BCB76C8-499E-4F0B-99C6-93139DBF509A}" srcId="{F843A549-9430-4B46-B853-6603C929EFCE}" destId="{2571974E-135C-4A70-A91E-D6A506B0ACB9}" srcOrd="3" destOrd="0" parTransId="{69B069AA-50AA-418A-9E39-9A5F7CC21631}" sibTransId="{AFBEB05D-FE44-4F92-8DD0-1A6EF232EC7C}"/>
    <dgm:cxn modelId="{CD911960-3E69-4AEF-9F86-3DF6370E2028}" type="presOf" srcId="{82960721-4023-4229-8F37-A5E0E7729220}" destId="{C078FAC0-D1B5-4684-8F40-973EBD90DB4A}" srcOrd="0" destOrd="1" presId="urn:microsoft.com/office/officeart/2005/8/layout/vList2"/>
    <dgm:cxn modelId="{B217C08F-41E6-44AC-B9DA-09EC9A7FA14F}" type="presOf" srcId="{F843A549-9430-4B46-B853-6603C929EFCE}" destId="{90D7F984-45BE-4750-A9CE-7E50A764415B}" srcOrd="0" destOrd="0" presId="urn:microsoft.com/office/officeart/2005/8/layout/vList2"/>
    <dgm:cxn modelId="{0F615D68-2590-48C7-8048-876E40F62669}" srcId="{F843A549-9430-4B46-B853-6603C929EFCE}" destId="{AE9E6782-1265-474E-8733-2FCE925AD3E4}" srcOrd="0" destOrd="0" parTransId="{34840EEA-8D3F-4396-9937-CF8E0F1BBF8B}" sibTransId="{56753B56-D730-4F7E-87A7-46FC202E8DCD}"/>
    <dgm:cxn modelId="{80F74029-FC2B-43DF-9D99-1B53E587B346}" srcId="{F843A549-9430-4B46-B853-6603C929EFCE}" destId="{45ABE81C-FC87-41D7-8771-909CF6282EA5}" srcOrd="2" destOrd="0" parTransId="{5C1A25D4-34C9-43C5-9577-38F7210EE1FD}" sibTransId="{5A45A854-446F-4E08-95F8-C014022ED291}"/>
    <dgm:cxn modelId="{4CB063DC-2C47-44A4-B26B-695FD0C5E14B}" type="presOf" srcId="{2571974E-135C-4A70-A91E-D6A506B0ACB9}" destId="{C078FAC0-D1B5-4684-8F40-973EBD90DB4A}" srcOrd="0" destOrd="3" presId="urn:microsoft.com/office/officeart/2005/8/layout/vList2"/>
    <dgm:cxn modelId="{CD03AC0B-3C35-4198-8A0A-71EBF118F289}" srcId="{F843A549-9430-4B46-B853-6603C929EFCE}" destId="{82960721-4023-4229-8F37-A5E0E7729220}" srcOrd="1" destOrd="0" parTransId="{031B18EA-5CF7-4B7B-9D53-DF88E8F19D8D}" sibTransId="{CEC5F43B-6C2B-467D-8C0F-E792938985E0}"/>
    <dgm:cxn modelId="{17826DDB-FD14-42ED-92ED-F38D6250418B}" type="presOf" srcId="{45ABE81C-FC87-41D7-8771-909CF6282EA5}" destId="{C078FAC0-D1B5-4684-8F40-973EBD90DB4A}" srcOrd="0" destOrd="2" presId="urn:microsoft.com/office/officeart/2005/8/layout/vList2"/>
    <dgm:cxn modelId="{E9E9393A-2250-42EC-A581-68BF2BC449AF}" srcId="{5AB4365B-F614-4D38-96BF-0392B01770F0}" destId="{F843A549-9430-4B46-B853-6603C929EFCE}" srcOrd="0" destOrd="0" parTransId="{C6371D33-BF56-4F51-AB32-390A30023A63}" sibTransId="{1C6D5072-8F1F-4DEA-80C8-099D841BDD31}"/>
    <dgm:cxn modelId="{EB16BD7D-331F-4720-A340-2892C0BD8B8F}" type="presOf" srcId="{AE9E6782-1265-474E-8733-2FCE925AD3E4}" destId="{C078FAC0-D1B5-4684-8F40-973EBD90DB4A}" srcOrd="0" destOrd="0" presId="urn:microsoft.com/office/officeart/2005/8/layout/vList2"/>
    <dgm:cxn modelId="{124F0E88-6C23-43D2-BC8D-7F470CF185D8}" srcId="{F843A549-9430-4B46-B853-6603C929EFCE}" destId="{C9132B4C-A1AB-4EE7-BACC-D60CDBD2C1C6}" srcOrd="4" destOrd="0" parTransId="{D35BDD55-F482-4FE3-BC94-718693A4E4E2}" sibTransId="{AA107EB0-D4A2-499B-B043-CD154BEF36F9}"/>
    <dgm:cxn modelId="{8670F1F5-B3CF-4EA3-9E08-BD23C256E140}" type="presOf" srcId="{5AB4365B-F614-4D38-96BF-0392B01770F0}" destId="{24BB9274-DF38-499D-873C-6036328C330F}" srcOrd="0" destOrd="0" presId="urn:microsoft.com/office/officeart/2005/8/layout/vList2"/>
    <dgm:cxn modelId="{61740E48-4CC8-4CCD-9323-D4EE551D07C6}" type="presOf" srcId="{C9132B4C-A1AB-4EE7-BACC-D60CDBD2C1C6}" destId="{C078FAC0-D1B5-4684-8F40-973EBD90DB4A}" srcOrd="0" destOrd="4" presId="urn:microsoft.com/office/officeart/2005/8/layout/vList2"/>
    <dgm:cxn modelId="{B7F62D28-0E77-4D35-8840-018605888346}" type="presParOf" srcId="{24BB9274-DF38-499D-873C-6036328C330F}" destId="{90D7F984-45BE-4750-A9CE-7E50A764415B}" srcOrd="0" destOrd="0" presId="urn:microsoft.com/office/officeart/2005/8/layout/vList2"/>
    <dgm:cxn modelId="{05F5A2C0-9E83-4AC7-BDEA-5F054DBA4DCF}" type="presParOf" srcId="{24BB9274-DF38-499D-873C-6036328C330F}" destId="{C078FAC0-D1B5-4684-8F40-973EBD90DB4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AB4365B-F614-4D38-96BF-0392B01770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lt-LT"/>
        </a:p>
      </dgm:t>
    </dgm:pt>
    <dgm:pt modelId="{F843A549-9430-4B46-B853-6603C929EFCE}">
      <dgm:prSet phldrT="[Text]" custT="1"/>
      <dgm:spPr>
        <a:solidFill>
          <a:schemeClr val="tx1">
            <a:lumMod val="65000"/>
            <a:lumOff val="35000"/>
          </a:schemeClr>
        </a:solidFill>
        <a:ln>
          <a:noFill/>
        </a:ln>
      </dgm:spPr>
      <dgm:t>
        <a:bodyPr/>
        <a:lstStyle/>
        <a:p>
          <a:r>
            <a:rPr lang="en-GB" sz="3200" i="1" dirty="0"/>
            <a:t>Youth organizations can be a key actor for different initiatives with media</a:t>
          </a:r>
          <a:endParaRPr lang="en-US" sz="3200" i="1" dirty="0"/>
        </a:p>
      </dgm:t>
    </dgm:pt>
    <dgm:pt modelId="{C6371D33-BF56-4F51-AB32-390A30023A63}" type="parTrans" cxnId="{E9E9393A-2250-42EC-A581-68BF2BC449AF}">
      <dgm:prSet/>
      <dgm:spPr/>
      <dgm:t>
        <a:bodyPr/>
        <a:lstStyle/>
        <a:p>
          <a:endParaRPr lang="lt-LT"/>
        </a:p>
      </dgm:t>
    </dgm:pt>
    <dgm:pt modelId="{1C6D5072-8F1F-4DEA-80C8-099D841BDD31}" type="sibTrans" cxnId="{E9E9393A-2250-42EC-A581-68BF2BC449AF}">
      <dgm:prSet/>
      <dgm:spPr/>
      <dgm:t>
        <a:bodyPr/>
        <a:lstStyle/>
        <a:p>
          <a:endParaRPr lang="lt-LT"/>
        </a:p>
      </dgm:t>
    </dgm:pt>
    <dgm:pt modelId="{AE9E6782-1265-474E-8733-2FCE925AD3E4}">
      <dgm:prSet phldrT="[Text]" custT="1"/>
      <dgm:spPr/>
      <dgm:t>
        <a:bodyPr/>
        <a:lstStyle/>
        <a:p>
          <a:r>
            <a:rPr lang="en-GB" sz="3200" dirty="0">
              <a:latin typeface="Arial" panose="020B0604020202020204" pitchFamily="34" charset="0"/>
              <a:cs typeface="Arial" panose="020B0604020202020204" pitchFamily="34" charset="0"/>
            </a:rPr>
            <a:t>Refugees don’t want to be public and want their privacy to be respected. </a:t>
          </a:r>
          <a:endParaRPr lang="lt-LT" sz="3200" dirty="0">
            <a:latin typeface="Arial" panose="020B0604020202020204" pitchFamily="34" charset="0"/>
            <a:cs typeface="Arial" panose="020B0604020202020204" pitchFamily="34" charset="0"/>
          </a:endParaRPr>
        </a:p>
      </dgm:t>
    </dgm:pt>
    <dgm:pt modelId="{34840EEA-8D3F-4396-9937-CF8E0F1BBF8B}" type="parTrans" cxnId="{0F615D68-2590-48C7-8048-876E40F62669}">
      <dgm:prSet/>
      <dgm:spPr/>
      <dgm:t>
        <a:bodyPr/>
        <a:lstStyle/>
        <a:p>
          <a:endParaRPr lang="lt-LT"/>
        </a:p>
      </dgm:t>
    </dgm:pt>
    <dgm:pt modelId="{56753B56-D730-4F7E-87A7-46FC202E8DCD}" type="sibTrans" cxnId="{0F615D68-2590-48C7-8048-876E40F62669}">
      <dgm:prSet/>
      <dgm:spPr/>
      <dgm:t>
        <a:bodyPr/>
        <a:lstStyle/>
        <a:p>
          <a:endParaRPr lang="lt-LT"/>
        </a:p>
      </dgm:t>
    </dgm:pt>
    <dgm:pt modelId="{E868C03B-52DC-4313-B558-4DD0D99B20FC}">
      <dgm:prSet custT="1"/>
      <dgm:spPr/>
      <dgm:t>
        <a:bodyPr/>
        <a:lstStyle/>
        <a:p>
          <a:r>
            <a:rPr lang="en-US" sz="3200" dirty="0">
              <a:latin typeface="Arial" panose="020B0604020202020204" pitchFamily="34" charset="0"/>
              <a:cs typeface="Arial" panose="020B0604020202020204" pitchFamily="34" charset="0"/>
            </a:rPr>
            <a:t>Lack of good examples.</a:t>
          </a:r>
        </a:p>
      </dgm:t>
    </dgm:pt>
    <dgm:pt modelId="{BCB9B97E-5093-4569-941F-D5B13CEA6022}" type="parTrans" cxnId="{596C3137-DF09-4D38-BF0F-5AEB2A5F8282}">
      <dgm:prSet/>
      <dgm:spPr/>
      <dgm:t>
        <a:bodyPr/>
        <a:lstStyle/>
        <a:p>
          <a:endParaRPr lang="en-US"/>
        </a:p>
      </dgm:t>
    </dgm:pt>
    <dgm:pt modelId="{7F8E05C2-1704-4B66-B8F5-DA75F766900A}" type="sibTrans" cxnId="{596C3137-DF09-4D38-BF0F-5AEB2A5F8282}">
      <dgm:prSet/>
      <dgm:spPr/>
      <dgm:t>
        <a:bodyPr/>
        <a:lstStyle/>
        <a:p>
          <a:endParaRPr lang="en-US"/>
        </a:p>
      </dgm:t>
    </dgm:pt>
    <dgm:pt modelId="{AECDC7FF-FBA0-4B61-8A2A-BBE1C940AB39}">
      <dgm:prSet custT="1"/>
      <dgm:spPr/>
      <dgm:t>
        <a:bodyPr/>
        <a:lstStyle/>
        <a:p>
          <a:r>
            <a:rPr lang="en-GB" sz="3200" dirty="0">
              <a:latin typeface="Arial" panose="020B0604020202020204" pitchFamily="34" charset="0"/>
              <a:cs typeface="Arial" panose="020B0604020202020204" pitchFamily="34" charset="0"/>
            </a:rPr>
            <a:t>Communities in small towns can be reluctant.</a:t>
          </a:r>
          <a:endParaRPr lang="en-US" sz="3200" dirty="0">
            <a:latin typeface="Arial" panose="020B0604020202020204" pitchFamily="34" charset="0"/>
            <a:cs typeface="Arial" panose="020B0604020202020204" pitchFamily="34" charset="0"/>
          </a:endParaRPr>
        </a:p>
      </dgm:t>
    </dgm:pt>
    <dgm:pt modelId="{828571F5-8532-435C-A7F0-4D901FD1B247}" type="parTrans" cxnId="{9855E342-6338-4ECA-8A94-C119866D17FA}">
      <dgm:prSet/>
      <dgm:spPr/>
      <dgm:t>
        <a:bodyPr/>
        <a:lstStyle/>
        <a:p>
          <a:endParaRPr lang="en-US"/>
        </a:p>
      </dgm:t>
    </dgm:pt>
    <dgm:pt modelId="{4297A0E2-942B-49CD-B8AC-AA18C7D32FED}" type="sibTrans" cxnId="{9855E342-6338-4ECA-8A94-C119866D17FA}">
      <dgm:prSet/>
      <dgm:spPr/>
      <dgm:t>
        <a:bodyPr/>
        <a:lstStyle/>
        <a:p>
          <a:endParaRPr lang="en-US"/>
        </a:p>
      </dgm:t>
    </dgm:pt>
    <dgm:pt modelId="{24BB9274-DF38-499D-873C-6036328C330F}" type="pres">
      <dgm:prSet presAssocID="{5AB4365B-F614-4D38-96BF-0392B01770F0}" presName="linear" presStyleCnt="0">
        <dgm:presLayoutVars>
          <dgm:animLvl val="lvl"/>
          <dgm:resizeHandles val="exact"/>
        </dgm:presLayoutVars>
      </dgm:prSet>
      <dgm:spPr/>
    </dgm:pt>
    <dgm:pt modelId="{90D7F984-45BE-4750-A9CE-7E50A764415B}" type="pres">
      <dgm:prSet presAssocID="{F843A549-9430-4B46-B853-6603C929EFCE}" presName="parentText" presStyleLbl="node1" presStyleIdx="0" presStyleCnt="1" custScaleX="94444" custScaleY="75448" custLinFactNeighborY="-8511">
        <dgm:presLayoutVars>
          <dgm:chMax val="0"/>
          <dgm:bulletEnabled val="1"/>
        </dgm:presLayoutVars>
      </dgm:prSet>
      <dgm:spPr/>
    </dgm:pt>
    <dgm:pt modelId="{C078FAC0-D1B5-4684-8F40-973EBD90DB4A}" type="pres">
      <dgm:prSet presAssocID="{F843A549-9430-4B46-B853-6603C929EFCE}" presName="childText" presStyleLbl="revTx" presStyleIdx="0" presStyleCnt="1" custScaleY="73164" custLinFactNeighborY="12078">
        <dgm:presLayoutVars>
          <dgm:bulletEnabled val="1"/>
        </dgm:presLayoutVars>
      </dgm:prSet>
      <dgm:spPr/>
    </dgm:pt>
  </dgm:ptLst>
  <dgm:cxnLst>
    <dgm:cxn modelId="{4DDDA829-8F91-40EB-B708-B50124BBF4DC}" type="presOf" srcId="{E868C03B-52DC-4313-B558-4DD0D99B20FC}" destId="{C078FAC0-D1B5-4684-8F40-973EBD90DB4A}" srcOrd="0" destOrd="1" presId="urn:microsoft.com/office/officeart/2005/8/layout/vList2"/>
    <dgm:cxn modelId="{9855E342-6338-4ECA-8A94-C119866D17FA}" srcId="{F843A549-9430-4B46-B853-6603C929EFCE}" destId="{AECDC7FF-FBA0-4B61-8A2A-BBE1C940AB39}" srcOrd="2" destOrd="0" parTransId="{828571F5-8532-435C-A7F0-4D901FD1B247}" sibTransId="{4297A0E2-942B-49CD-B8AC-AA18C7D32FED}"/>
    <dgm:cxn modelId="{B217C08F-41E6-44AC-B9DA-09EC9A7FA14F}" type="presOf" srcId="{F843A549-9430-4B46-B853-6603C929EFCE}" destId="{90D7F984-45BE-4750-A9CE-7E50A764415B}" srcOrd="0" destOrd="0" presId="urn:microsoft.com/office/officeart/2005/8/layout/vList2"/>
    <dgm:cxn modelId="{0F615D68-2590-48C7-8048-876E40F62669}" srcId="{F843A549-9430-4B46-B853-6603C929EFCE}" destId="{AE9E6782-1265-474E-8733-2FCE925AD3E4}" srcOrd="0" destOrd="0" parTransId="{34840EEA-8D3F-4396-9937-CF8E0F1BBF8B}" sibTransId="{56753B56-D730-4F7E-87A7-46FC202E8DCD}"/>
    <dgm:cxn modelId="{E9E9393A-2250-42EC-A581-68BF2BC449AF}" srcId="{5AB4365B-F614-4D38-96BF-0392B01770F0}" destId="{F843A549-9430-4B46-B853-6603C929EFCE}" srcOrd="0" destOrd="0" parTransId="{C6371D33-BF56-4F51-AB32-390A30023A63}" sibTransId="{1C6D5072-8F1F-4DEA-80C8-099D841BDD31}"/>
    <dgm:cxn modelId="{EB16BD7D-331F-4720-A340-2892C0BD8B8F}" type="presOf" srcId="{AE9E6782-1265-474E-8733-2FCE925AD3E4}" destId="{C078FAC0-D1B5-4684-8F40-973EBD90DB4A}" srcOrd="0" destOrd="0" presId="urn:microsoft.com/office/officeart/2005/8/layout/vList2"/>
    <dgm:cxn modelId="{8670F1F5-B3CF-4EA3-9E08-BD23C256E140}" type="presOf" srcId="{5AB4365B-F614-4D38-96BF-0392B01770F0}" destId="{24BB9274-DF38-499D-873C-6036328C330F}" srcOrd="0" destOrd="0" presId="urn:microsoft.com/office/officeart/2005/8/layout/vList2"/>
    <dgm:cxn modelId="{AD13240C-FA43-41D5-AD55-25278059241E}" type="presOf" srcId="{AECDC7FF-FBA0-4B61-8A2A-BBE1C940AB39}" destId="{C078FAC0-D1B5-4684-8F40-973EBD90DB4A}" srcOrd="0" destOrd="2" presId="urn:microsoft.com/office/officeart/2005/8/layout/vList2"/>
    <dgm:cxn modelId="{596C3137-DF09-4D38-BF0F-5AEB2A5F8282}" srcId="{F843A549-9430-4B46-B853-6603C929EFCE}" destId="{E868C03B-52DC-4313-B558-4DD0D99B20FC}" srcOrd="1" destOrd="0" parTransId="{BCB9B97E-5093-4569-941F-D5B13CEA6022}" sibTransId="{7F8E05C2-1704-4B66-B8F5-DA75F766900A}"/>
    <dgm:cxn modelId="{B7F62D28-0E77-4D35-8840-018605888346}" type="presParOf" srcId="{24BB9274-DF38-499D-873C-6036328C330F}" destId="{90D7F984-45BE-4750-A9CE-7E50A764415B}" srcOrd="0" destOrd="0" presId="urn:microsoft.com/office/officeart/2005/8/layout/vList2"/>
    <dgm:cxn modelId="{05F5A2C0-9E83-4AC7-BDEA-5F054DBA4DCF}" type="presParOf" srcId="{24BB9274-DF38-499D-873C-6036328C330F}" destId="{C078FAC0-D1B5-4684-8F40-973EBD90DB4A}"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3264735-AE24-4F09-ADCE-A677D73CFDF9}"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lt-LT"/>
        </a:p>
      </dgm:t>
    </dgm:pt>
    <dgm:pt modelId="{D0A1DE58-33ED-4DFA-9D20-F3A65C7AEB51}">
      <dgm:prSet phldrT="[Text]" custT="1"/>
      <dgm:spPr>
        <a:solidFill>
          <a:srgbClr val="DDC026"/>
        </a:solidFill>
        <a:ln>
          <a:solidFill>
            <a:schemeClr val="bg1">
              <a:lumMod val="95000"/>
            </a:schemeClr>
          </a:solidFill>
        </a:ln>
      </dgm:spPr>
      <dgm:t>
        <a:bodyPr/>
        <a:lstStyle/>
        <a:p>
          <a:endParaRPr lang="en-GB" sz="1400" b="1" dirty="0">
            <a:solidFill>
              <a:schemeClr val="tx1"/>
            </a:solidFill>
            <a:latin typeface="Arial" panose="020B0604020202020204" pitchFamily="34" charset="0"/>
            <a:cs typeface="Arial" panose="020B0604020202020204" pitchFamily="34" charset="0"/>
          </a:endParaRPr>
        </a:p>
        <a:p>
          <a:r>
            <a:rPr lang="en-GB" sz="1400" b="1" dirty="0">
              <a:solidFill>
                <a:schemeClr val="tx1"/>
              </a:solidFill>
              <a:latin typeface="Arial" panose="020B0604020202020204" pitchFamily="34" charset="0"/>
              <a:cs typeface="Arial" panose="020B0604020202020204" pitchFamily="34" charset="0"/>
            </a:rPr>
            <a:t>Youth centres and youth NGOs </a:t>
          </a:r>
          <a:endParaRPr lang="en-US" sz="1400" b="1" dirty="0">
            <a:solidFill>
              <a:schemeClr val="tx1"/>
            </a:solidFill>
            <a:latin typeface="Arial" panose="020B0604020202020204" pitchFamily="34" charset="0"/>
            <a:cs typeface="Arial" panose="020B0604020202020204" pitchFamily="34" charset="0"/>
          </a:endParaRPr>
        </a:p>
      </dgm:t>
    </dgm:pt>
    <dgm:pt modelId="{D0D26D60-E322-441E-9E63-F641D566C27F}" type="parTrans" cxnId="{A5385B92-4218-4D1C-B6B4-F4A93DEDD192}">
      <dgm:prSet/>
      <dgm:spPr/>
      <dgm:t>
        <a:bodyPr/>
        <a:lstStyle/>
        <a:p>
          <a:endParaRPr lang="lt-LT"/>
        </a:p>
      </dgm:t>
    </dgm:pt>
    <dgm:pt modelId="{7F50D7B5-9FCF-4439-876B-B5411CB627FA}" type="sibTrans" cxnId="{A5385B92-4218-4D1C-B6B4-F4A93DEDD192}">
      <dgm:prSet/>
      <dgm:spPr/>
      <dgm:t>
        <a:bodyPr/>
        <a:lstStyle/>
        <a:p>
          <a:endParaRPr lang="lt-LT"/>
        </a:p>
      </dgm:t>
    </dgm:pt>
    <dgm:pt modelId="{A3D28D03-65C8-4CBE-9B3A-A73C5EA818EA}">
      <dgm:prSet phldrT="[Text]"/>
      <dgm:spPr>
        <a:solidFill>
          <a:schemeClr val="tx1">
            <a:lumMod val="65000"/>
            <a:lumOff val="35000"/>
            <a:alpha val="90000"/>
          </a:schemeClr>
        </a:solidFill>
        <a:ln>
          <a:solidFill>
            <a:schemeClr val="bg1">
              <a:lumMod val="95000"/>
            </a:schemeClr>
          </a:solidFill>
        </a:ln>
      </dgm:spPr>
      <dgm:t>
        <a:bodyPr/>
        <a:lstStyle/>
        <a:p>
          <a:r>
            <a:rPr lang="en-US" noProof="0" dirty="0">
              <a:solidFill>
                <a:schemeClr val="bg1"/>
              </a:solidFill>
            </a:rPr>
            <a:t>Have to assess their own capabilities, resources, etc. </a:t>
          </a:r>
          <a:endParaRPr lang="en-US" noProof="0" dirty="0">
            <a:solidFill>
              <a:schemeClr val="bg1"/>
            </a:solidFill>
          </a:endParaRPr>
        </a:p>
      </dgm:t>
    </dgm:pt>
    <dgm:pt modelId="{18E2CFF4-30AC-4EA8-981F-13168D2D632D}" type="parTrans" cxnId="{15FF4E50-5573-4563-81D1-D25E0A790CD5}">
      <dgm:prSet/>
      <dgm:spPr/>
      <dgm:t>
        <a:bodyPr/>
        <a:lstStyle/>
        <a:p>
          <a:endParaRPr lang="lt-LT"/>
        </a:p>
      </dgm:t>
    </dgm:pt>
    <dgm:pt modelId="{C5AEF89E-A56C-4265-B952-9AEEA80A7F41}" type="sibTrans" cxnId="{15FF4E50-5573-4563-81D1-D25E0A790CD5}">
      <dgm:prSet/>
      <dgm:spPr/>
      <dgm:t>
        <a:bodyPr/>
        <a:lstStyle/>
        <a:p>
          <a:endParaRPr lang="lt-LT"/>
        </a:p>
      </dgm:t>
    </dgm:pt>
    <dgm:pt modelId="{9EAA6DFA-B0C1-470C-B0AA-7818ED7E112F}">
      <dgm:prSet phldrT="[Text]" custT="1"/>
      <dgm:spPr>
        <a:solidFill>
          <a:srgbClr val="DDC026"/>
        </a:solidFill>
        <a:ln>
          <a:solidFill>
            <a:schemeClr val="bg1">
              <a:lumMod val="95000"/>
            </a:schemeClr>
          </a:solidFill>
        </a:ln>
      </dgm:spPr>
      <dgm:t>
        <a:bodyPr/>
        <a:lstStyle/>
        <a:p>
          <a:endParaRPr lang="en-GB" sz="100" b="1" dirty="0">
            <a:solidFill>
              <a:schemeClr val="tx1"/>
            </a:solidFill>
            <a:latin typeface="Arial" panose="020B0604020202020204" pitchFamily="34" charset="0"/>
            <a:cs typeface="Arial" panose="020B0604020202020204" pitchFamily="34" charset="0"/>
          </a:endParaRPr>
        </a:p>
        <a:p>
          <a:r>
            <a:rPr lang="en-US" sz="1400" b="1" dirty="0">
              <a:solidFill>
                <a:schemeClr val="tx1"/>
              </a:solidFill>
              <a:latin typeface="Arial" panose="020B0604020202020204" pitchFamily="34" charset="0"/>
              <a:cs typeface="Arial" panose="020B0604020202020204" pitchFamily="34" charset="0"/>
            </a:rPr>
            <a:t>Open youth </a:t>
          </a:r>
          <a:r>
            <a:rPr lang="en-US" sz="1400" b="1" dirty="0" err="1">
              <a:solidFill>
                <a:schemeClr val="tx1"/>
              </a:solidFill>
              <a:latin typeface="Arial" panose="020B0604020202020204" pitchFamily="34" charset="0"/>
              <a:cs typeface="Arial" panose="020B0604020202020204" pitchFamily="34" charset="0"/>
            </a:rPr>
            <a:t>centres</a:t>
          </a:r>
          <a:r>
            <a:rPr lang="en-US" sz="1400" b="1" dirty="0">
              <a:solidFill>
                <a:schemeClr val="tx1"/>
              </a:solidFill>
              <a:latin typeface="Arial" panose="020B0604020202020204" pitchFamily="34" charset="0"/>
              <a:cs typeface="Arial" panose="020B0604020202020204" pitchFamily="34" charset="0"/>
            </a:rPr>
            <a:t> </a:t>
          </a:r>
        </a:p>
      </dgm:t>
    </dgm:pt>
    <dgm:pt modelId="{2430604C-5875-4452-A0B3-E8245392CB5A}" type="parTrans" cxnId="{04791D30-890F-449D-A9D3-83DD8CABD99A}">
      <dgm:prSet/>
      <dgm:spPr/>
      <dgm:t>
        <a:bodyPr/>
        <a:lstStyle/>
        <a:p>
          <a:endParaRPr lang="lt-LT"/>
        </a:p>
      </dgm:t>
    </dgm:pt>
    <dgm:pt modelId="{ECF92775-35E3-4AB4-85AC-8517A1C11FEF}" type="sibTrans" cxnId="{04791D30-890F-449D-A9D3-83DD8CABD99A}">
      <dgm:prSet/>
      <dgm:spPr/>
      <dgm:t>
        <a:bodyPr/>
        <a:lstStyle/>
        <a:p>
          <a:endParaRPr lang="lt-LT"/>
        </a:p>
      </dgm:t>
    </dgm:pt>
    <dgm:pt modelId="{B40D1FF0-D689-4828-BE43-7FEC6D4D2323}">
      <dgm:prSet phldrT="[Text]"/>
      <dgm:spPr>
        <a:solidFill>
          <a:schemeClr val="tx1">
            <a:lumMod val="65000"/>
            <a:lumOff val="35000"/>
            <a:alpha val="90000"/>
          </a:schemeClr>
        </a:solidFill>
        <a:ln>
          <a:solidFill>
            <a:schemeClr val="bg1">
              <a:lumMod val="95000"/>
            </a:schemeClr>
          </a:solidFill>
        </a:ln>
      </dgm:spPr>
      <dgm:t>
        <a:bodyPr/>
        <a:lstStyle/>
        <a:p>
          <a:r>
            <a:rPr lang="en-US" noProof="0" dirty="0">
              <a:solidFill>
                <a:schemeClr val="bg1"/>
              </a:solidFill>
            </a:rPr>
            <a:t>Must to think out well each element of interaction.</a:t>
          </a:r>
          <a:endParaRPr lang="en-US" noProof="0" dirty="0">
            <a:solidFill>
              <a:schemeClr val="bg1"/>
            </a:solidFill>
          </a:endParaRPr>
        </a:p>
      </dgm:t>
    </dgm:pt>
    <dgm:pt modelId="{8D223B13-8BD1-497D-9B6B-85E322958FEC}" type="parTrans" cxnId="{88B41E78-EF17-4206-805D-BF7A8C3888D6}">
      <dgm:prSet/>
      <dgm:spPr/>
      <dgm:t>
        <a:bodyPr/>
        <a:lstStyle/>
        <a:p>
          <a:endParaRPr lang="lt-LT"/>
        </a:p>
      </dgm:t>
    </dgm:pt>
    <dgm:pt modelId="{3CD603C3-64A0-4FC9-9270-1BC94DBDAE66}" type="sibTrans" cxnId="{88B41E78-EF17-4206-805D-BF7A8C3888D6}">
      <dgm:prSet/>
      <dgm:spPr/>
      <dgm:t>
        <a:bodyPr/>
        <a:lstStyle/>
        <a:p>
          <a:endParaRPr lang="lt-LT"/>
        </a:p>
      </dgm:t>
    </dgm:pt>
    <dgm:pt modelId="{7BA24D24-301B-4188-9412-05C5CD8EE01D}">
      <dgm:prSet phldrT="[Text]" custT="1"/>
      <dgm:spPr>
        <a:solidFill>
          <a:srgbClr val="DDC026"/>
        </a:solidFill>
        <a:ln>
          <a:solidFill>
            <a:schemeClr val="bg1">
              <a:lumMod val="95000"/>
            </a:schemeClr>
          </a:solidFill>
        </a:ln>
      </dgm:spPr>
      <dgm:t>
        <a:bodyPr/>
        <a:lstStyle/>
        <a:p>
          <a:r>
            <a:rPr lang="en-US" sz="1400" b="1" dirty="0">
              <a:solidFill>
                <a:schemeClr val="tx1"/>
              </a:solidFill>
              <a:latin typeface="Arial" panose="020B0604020202020204" pitchFamily="34" charset="0"/>
              <a:cs typeface="Arial" panose="020B0604020202020204" pitchFamily="34" charset="0"/>
            </a:rPr>
            <a:t>Youth workers </a:t>
          </a:r>
        </a:p>
      </dgm:t>
    </dgm:pt>
    <dgm:pt modelId="{F918D1B9-2819-419C-82E7-32E352664B68}" type="parTrans" cxnId="{5F1E2B07-19EB-46C3-8838-7E84DC529138}">
      <dgm:prSet/>
      <dgm:spPr/>
      <dgm:t>
        <a:bodyPr/>
        <a:lstStyle/>
        <a:p>
          <a:endParaRPr lang="lt-LT"/>
        </a:p>
      </dgm:t>
    </dgm:pt>
    <dgm:pt modelId="{1657AD1B-DEB5-4984-85B8-1BF4053E290B}" type="sibTrans" cxnId="{5F1E2B07-19EB-46C3-8838-7E84DC529138}">
      <dgm:prSet/>
      <dgm:spPr/>
      <dgm:t>
        <a:bodyPr/>
        <a:lstStyle/>
        <a:p>
          <a:endParaRPr lang="lt-LT"/>
        </a:p>
      </dgm:t>
    </dgm:pt>
    <dgm:pt modelId="{360F6E95-0763-4B17-A929-A6BBBD79D1A9}">
      <dgm:prSet phldrT="[Text]"/>
      <dgm:spPr>
        <a:solidFill>
          <a:schemeClr val="tx1">
            <a:lumMod val="65000"/>
            <a:lumOff val="35000"/>
            <a:alpha val="90000"/>
          </a:schemeClr>
        </a:solidFill>
        <a:ln>
          <a:solidFill>
            <a:schemeClr val="bg1">
              <a:lumMod val="95000"/>
            </a:schemeClr>
          </a:solidFill>
        </a:ln>
      </dgm:spPr>
      <dgm:t>
        <a:bodyPr/>
        <a:lstStyle/>
        <a:p>
          <a:r>
            <a:rPr lang="en-US" noProof="0">
              <a:solidFill>
                <a:schemeClr val="bg1"/>
              </a:solidFill>
            </a:rPr>
            <a:t>Need to receive training on working with young people from refugee background and including them into activities with local youth.</a:t>
          </a:r>
          <a:endParaRPr lang="en-US" noProof="0" dirty="0">
            <a:solidFill>
              <a:schemeClr val="bg1"/>
            </a:solidFill>
          </a:endParaRPr>
        </a:p>
      </dgm:t>
    </dgm:pt>
    <dgm:pt modelId="{832F655F-CA76-4904-B9B8-AFB3394A1E9C}" type="parTrans" cxnId="{95D64DB1-C80B-4D75-BFE4-E46A8D1EA999}">
      <dgm:prSet/>
      <dgm:spPr/>
      <dgm:t>
        <a:bodyPr/>
        <a:lstStyle/>
        <a:p>
          <a:endParaRPr lang="lt-LT"/>
        </a:p>
      </dgm:t>
    </dgm:pt>
    <dgm:pt modelId="{2561B301-4FD9-4C20-A09B-EC14A835509E}" type="sibTrans" cxnId="{95D64DB1-C80B-4D75-BFE4-E46A8D1EA999}">
      <dgm:prSet/>
      <dgm:spPr/>
      <dgm:t>
        <a:bodyPr/>
        <a:lstStyle/>
        <a:p>
          <a:endParaRPr lang="lt-LT"/>
        </a:p>
      </dgm:t>
    </dgm:pt>
    <dgm:pt modelId="{D44BA05E-7E43-4000-BDB4-DD86349B3816}">
      <dgm:prSet/>
      <dgm:spPr/>
      <dgm:t>
        <a:bodyPr/>
        <a:lstStyle/>
        <a:p>
          <a:r>
            <a:rPr lang="en-US" noProof="0" dirty="0">
              <a:solidFill>
                <a:schemeClr val="bg1"/>
              </a:solidFill>
            </a:rPr>
            <a:t>Organizations shouldn’t depart extremely from </a:t>
          </a:r>
          <a:r>
            <a:rPr lang="en-US" i="1" noProof="0" dirty="0">
              <a:solidFill>
                <a:schemeClr val="bg1"/>
              </a:solidFill>
            </a:rPr>
            <a:t>what they do the best</a:t>
          </a:r>
          <a:r>
            <a:rPr lang="en-US" noProof="0" dirty="0">
              <a:solidFill>
                <a:schemeClr val="bg1"/>
              </a:solidFill>
            </a:rPr>
            <a:t>. “Hunting for finances”, were additional funds are allocated can lead to distortion of institution. </a:t>
          </a:r>
        </a:p>
      </dgm:t>
    </dgm:pt>
    <dgm:pt modelId="{3310C7CE-D49A-4C98-A860-CF566C790C35}" type="parTrans" cxnId="{C29C25C0-8ECD-4FDD-8BE9-CD853F4CA5F6}">
      <dgm:prSet/>
      <dgm:spPr/>
      <dgm:t>
        <a:bodyPr/>
        <a:lstStyle/>
        <a:p>
          <a:endParaRPr lang="en-US"/>
        </a:p>
      </dgm:t>
    </dgm:pt>
    <dgm:pt modelId="{7A5A5914-6C32-47B1-AC23-AFBADBD98932}" type="sibTrans" cxnId="{C29C25C0-8ECD-4FDD-8BE9-CD853F4CA5F6}">
      <dgm:prSet/>
      <dgm:spPr/>
      <dgm:t>
        <a:bodyPr/>
        <a:lstStyle/>
        <a:p>
          <a:endParaRPr lang="en-US"/>
        </a:p>
      </dgm:t>
    </dgm:pt>
    <dgm:pt modelId="{034621A4-95E1-48F0-8F35-1118FFE6A629}">
      <dgm:prSet/>
      <dgm:spPr/>
      <dgm:t>
        <a:bodyPr/>
        <a:lstStyle/>
        <a:p>
          <a:r>
            <a:rPr lang="en-US" noProof="0" dirty="0">
              <a:solidFill>
                <a:schemeClr val="bg1"/>
              </a:solidFill>
            </a:rPr>
            <a:t>It should start with the simplest activities, giving time for refugees to do nothing, not to put pressure and high expectations. </a:t>
          </a:r>
        </a:p>
      </dgm:t>
    </dgm:pt>
    <dgm:pt modelId="{3771FE0A-31AD-4B90-B488-19752F6CE0F4}" type="parTrans" cxnId="{A3B575D3-50D5-4DB1-AD43-E42958C4D44F}">
      <dgm:prSet/>
      <dgm:spPr/>
      <dgm:t>
        <a:bodyPr/>
        <a:lstStyle/>
        <a:p>
          <a:endParaRPr lang="en-US"/>
        </a:p>
      </dgm:t>
    </dgm:pt>
    <dgm:pt modelId="{0FDC2A94-C99D-45FB-88FF-6A781CE22106}" type="sibTrans" cxnId="{A3B575D3-50D5-4DB1-AD43-E42958C4D44F}">
      <dgm:prSet/>
      <dgm:spPr/>
      <dgm:t>
        <a:bodyPr/>
        <a:lstStyle/>
        <a:p>
          <a:endParaRPr lang="en-US"/>
        </a:p>
      </dgm:t>
    </dgm:pt>
    <dgm:pt modelId="{3D4F57E2-7B32-4754-A1E0-DDD80797FB9E}">
      <dgm:prSet/>
      <dgm:spPr/>
      <dgm:t>
        <a:bodyPr/>
        <a:lstStyle/>
        <a:p>
          <a:r>
            <a:rPr lang="en-US" noProof="0" dirty="0">
              <a:solidFill>
                <a:schemeClr val="bg1"/>
              </a:solidFill>
            </a:rPr>
            <a:t>The training should include intercultural learning, human rights education, diversity, work with groups, conflict management, and interfaith. </a:t>
          </a:r>
        </a:p>
      </dgm:t>
    </dgm:pt>
    <dgm:pt modelId="{5D4AF4A8-7C1D-4BB5-9ACF-4E6761DBB28B}" type="parTrans" cxnId="{603BBAF1-250D-45E4-8265-035AAED59254}">
      <dgm:prSet/>
      <dgm:spPr/>
      <dgm:t>
        <a:bodyPr/>
        <a:lstStyle/>
        <a:p>
          <a:endParaRPr lang="en-US"/>
        </a:p>
      </dgm:t>
    </dgm:pt>
    <dgm:pt modelId="{3A8048D3-84C2-4F11-B54B-0141D71ED88A}" type="sibTrans" cxnId="{603BBAF1-250D-45E4-8265-035AAED59254}">
      <dgm:prSet/>
      <dgm:spPr/>
      <dgm:t>
        <a:bodyPr/>
        <a:lstStyle/>
        <a:p>
          <a:endParaRPr lang="en-US"/>
        </a:p>
      </dgm:t>
    </dgm:pt>
    <dgm:pt modelId="{E341C3A3-C771-4DD3-9AEF-9586209A515B}" type="pres">
      <dgm:prSet presAssocID="{53264735-AE24-4F09-ADCE-A677D73CFDF9}" presName="linearFlow" presStyleCnt="0">
        <dgm:presLayoutVars>
          <dgm:dir/>
          <dgm:animLvl val="lvl"/>
          <dgm:resizeHandles val="exact"/>
        </dgm:presLayoutVars>
      </dgm:prSet>
      <dgm:spPr/>
    </dgm:pt>
    <dgm:pt modelId="{7EDE62DA-702B-4D88-AB64-95B2E7D34A7B}" type="pres">
      <dgm:prSet presAssocID="{D0A1DE58-33ED-4DFA-9D20-F3A65C7AEB51}" presName="composite" presStyleCnt="0"/>
      <dgm:spPr/>
    </dgm:pt>
    <dgm:pt modelId="{7475480B-59C7-4E2D-8473-477198B755EF}" type="pres">
      <dgm:prSet presAssocID="{D0A1DE58-33ED-4DFA-9D20-F3A65C7AEB51}" presName="parentText" presStyleLbl="alignNode1" presStyleIdx="0" presStyleCnt="3">
        <dgm:presLayoutVars>
          <dgm:chMax val="1"/>
          <dgm:bulletEnabled val="1"/>
        </dgm:presLayoutVars>
      </dgm:prSet>
      <dgm:spPr/>
    </dgm:pt>
    <dgm:pt modelId="{FBF8927E-1899-441F-BECE-2A498B789582}" type="pres">
      <dgm:prSet presAssocID="{D0A1DE58-33ED-4DFA-9D20-F3A65C7AEB51}" presName="descendantText" presStyleLbl="alignAcc1" presStyleIdx="0" presStyleCnt="3">
        <dgm:presLayoutVars>
          <dgm:bulletEnabled val="1"/>
        </dgm:presLayoutVars>
      </dgm:prSet>
      <dgm:spPr/>
    </dgm:pt>
    <dgm:pt modelId="{21125078-D97A-4389-B0E5-51541AA6199E}" type="pres">
      <dgm:prSet presAssocID="{7F50D7B5-9FCF-4439-876B-B5411CB627FA}" presName="sp" presStyleCnt="0"/>
      <dgm:spPr/>
    </dgm:pt>
    <dgm:pt modelId="{B78E0900-B956-4F4B-9905-AFA27E038CF4}" type="pres">
      <dgm:prSet presAssocID="{9EAA6DFA-B0C1-470C-B0AA-7818ED7E112F}" presName="composite" presStyleCnt="0"/>
      <dgm:spPr/>
    </dgm:pt>
    <dgm:pt modelId="{890484C9-B175-4BA3-A2F4-4F70F137D4BA}" type="pres">
      <dgm:prSet presAssocID="{9EAA6DFA-B0C1-470C-B0AA-7818ED7E112F}" presName="parentText" presStyleLbl="alignNode1" presStyleIdx="1" presStyleCnt="3">
        <dgm:presLayoutVars>
          <dgm:chMax val="1"/>
          <dgm:bulletEnabled val="1"/>
        </dgm:presLayoutVars>
      </dgm:prSet>
      <dgm:spPr/>
    </dgm:pt>
    <dgm:pt modelId="{33203DFD-FF22-421B-8193-B9BAD6B0A5A2}" type="pres">
      <dgm:prSet presAssocID="{9EAA6DFA-B0C1-470C-B0AA-7818ED7E112F}" presName="descendantText" presStyleLbl="alignAcc1" presStyleIdx="1" presStyleCnt="3">
        <dgm:presLayoutVars>
          <dgm:bulletEnabled val="1"/>
        </dgm:presLayoutVars>
      </dgm:prSet>
      <dgm:spPr/>
    </dgm:pt>
    <dgm:pt modelId="{9A6DE4A3-3843-4878-B722-EF03489432FF}" type="pres">
      <dgm:prSet presAssocID="{ECF92775-35E3-4AB4-85AC-8517A1C11FEF}" presName="sp" presStyleCnt="0"/>
      <dgm:spPr/>
    </dgm:pt>
    <dgm:pt modelId="{6CEE56C7-B63A-46E4-A7C5-0F5D330C9798}" type="pres">
      <dgm:prSet presAssocID="{7BA24D24-301B-4188-9412-05C5CD8EE01D}" presName="composite" presStyleCnt="0"/>
      <dgm:spPr/>
    </dgm:pt>
    <dgm:pt modelId="{C97A33D5-D704-4A6A-9DD6-C604036113F7}" type="pres">
      <dgm:prSet presAssocID="{7BA24D24-301B-4188-9412-05C5CD8EE01D}" presName="parentText" presStyleLbl="alignNode1" presStyleIdx="2" presStyleCnt="3">
        <dgm:presLayoutVars>
          <dgm:chMax val="1"/>
          <dgm:bulletEnabled val="1"/>
        </dgm:presLayoutVars>
      </dgm:prSet>
      <dgm:spPr/>
    </dgm:pt>
    <dgm:pt modelId="{11CD6062-D56E-43C1-B660-D248527E603E}" type="pres">
      <dgm:prSet presAssocID="{7BA24D24-301B-4188-9412-05C5CD8EE01D}" presName="descendantText" presStyleLbl="alignAcc1" presStyleIdx="2" presStyleCnt="3">
        <dgm:presLayoutVars>
          <dgm:bulletEnabled val="1"/>
        </dgm:presLayoutVars>
      </dgm:prSet>
      <dgm:spPr/>
    </dgm:pt>
  </dgm:ptLst>
  <dgm:cxnLst>
    <dgm:cxn modelId="{ADE62212-C608-4DAE-A8F1-755B72E46D55}" type="presOf" srcId="{53264735-AE24-4F09-ADCE-A677D73CFDF9}" destId="{E341C3A3-C771-4DD3-9AEF-9586209A515B}" srcOrd="0" destOrd="0" presId="urn:microsoft.com/office/officeart/2005/8/layout/chevron2"/>
    <dgm:cxn modelId="{15FF4E50-5573-4563-81D1-D25E0A790CD5}" srcId="{D0A1DE58-33ED-4DFA-9D20-F3A65C7AEB51}" destId="{A3D28D03-65C8-4CBE-9B3A-A73C5EA818EA}" srcOrd="0" destOrd="0" parTransId="{18E2CFF4-30AC-4EA8-981F-13168D2D632D}" sibTransId="{C5AEF89E-A56C-4265-B952-9AEEA80A7F41}"/>
    <dgm:cxn modelId="{00AB476A-8F72-43A3-B191-0C7902109414}" type="presOf" srcId="{A3D28D03-65C8-4CBE-9B3A-A73C5EA818EA}" destId="{FBF8927E-1899-441F-BECE-2A498B789582}" srcOrd="0" destOrd="0" presId="urn:microsoft.com/office/officeart/2005/8/layout/chevron2"/>
    <dgm:cxn modelId="{8BDB6A18-6887-4DEC-8828-52A8DE61D455}" type="presOf" srcId="{360F6E95-0763-4B17-A929-A6BBBD79D1A9}" destId="{11CD6062-D56E-43C1-B660-D248527E603E}" srcOrd="0" destOrd="0" presId="urn:microsoft.com/office/officeart/2005/8/layout/chevron2"/>
    <dgm:cxn modelId="{820D2ADB-AA06-4660-96C2-AF2A7129F841}" type="presOf" srcId="{034621A4-95E1-48F0-8F35-1118FFE6A629}" destId="{33203DFD-FF22-421B-8193-B9BAD6B0A5A2}" srcOrd="0" destOrd="1" presId="urn:microsoft.com/office/officeart/2005/8/layout/chevron2"/>
    <dgm:cxn modelId="{C29C25C0-8ECD-4FDD-8BE9-CD853F4CA5F6}" srcId="{D0A1DE58-33ED-4DFA-9D20-F3A65C7AEB51}" destId="{D44BA05E-7E43-4000-BDB4-DD86349B3816}" srcOrd="1" destOrd="0" parTransId="{3310C7CE-D49A-4C98-A860-CF566C790C35}" sibTransId="{7A5A5914-6C32-47B1-AC23-AFBADBD98932}"/>
    <dgm:cxn modelId="{12D391F4-659D-4526-950C-46BD0115F020}" type="presOf" srcId="{3D4F57E2-7B32-4754-A1E0-DDD80797FB9E}" destId="{11CD6062-D56E-43C1-B660-D248527E603E}" srcOrd="0" destOrd="1" presId="urn:microsoft.com/office/officeart/2005/8/layout/chevron2"/>
    <dgm:cxn modelId="{04791D30-890F-449D-A9D3-83DD8CABD99A}" srcId="{53264735-AE24-4F09-ADCE-A677D73CFDF9}" destId="{9EAA6DFA-B0C1-470C-B0AA-7818ED7E112F}" srcOrd="1" destOrd="0" parTransId="{2430604C-5875-4452-A0B3-E8245392CB5A}" sibTransId="{ECF92775-35E3-4AB4-85AC-8517A1C11FEF}"/>
    <dgm:cxn modelId="{5F1E2B07-19EB-46C3-8838-7E84DC529138}" srcId="{53264735-AE24-4F09-ADCE-A677D73CFDF9}" destId="{7BA24D24-301B-4188-9412-05C5CD8EE01D}" srcOrd="2" destOrd="0" parTransId="{F918D1B9-2819-419C-82E7-32E352664B68}" sibTransId="{1657AD1B-DEB5-4984-85B8-1BF4053E290B}"/>
    <dgm:cxn modelId="{F0073984-8CD7-499B-AC36-7029BA036639}" type="presOf" srcId="{D0A1DE58-33ED-4DFA-9D20-F3A65C7AEB51}" destId="{7475480B-59C7-4E2D-8473-477198B755EF}" srcOrd="0" destOrd="0" presId="urn:microsoft.com/office/officeart/2005/8/layout/chevron2"/>
    <dgm:cxn modelId="{603BBAF1-250D-45E4-8265-035AAED59254}" srcId="{7BA24D24-301B-4188-9412-05C5CD8EE01D}" destId="{3D4F57E2-7B32-4754-A1E0-DDD80797FB9E}" srcOrd="1" destOrd="0" parTransId="{5D4AF4A8-7C1D-4BB5-9ACF-4E6761DBB28B}" sibTransId="{3A8048D3-84C2-4F11-B54B-0141D71ED88A}"/>
    <dgm:cxn modelId="{A5385B92-4218-4D1C-B6B4-F4A93DEDD192}" srcId="{53264735-AE24-4F09-ADCE-A677D73CFDF9}" destId="{D0A1DE58-33ED-4DFA-9D20-F3A65C7AEB51}" srcOrd="0" destOrd="0" parTransId="{D0D26D60-E322-441E-9E63-F641D566C27F}" sibTransId="{7F50D7B5-9FCF-4439-876B-B5411CB627FA}"/>
    <dgm:cxn modelId="{95D64DB1-C80B-4D75-BFE4-E46A8D1EA999}" srcId="{7BA24D24-301B-4188-9412-05C5CD8EE01D}" destId="{360F6E95-0763-4B17-A929-A6BBBD79D1A9}" srcOrd="0" destOrd="0" parTransId="{832F655F-CA76-4904-B9B8-AFB3394A1E9C}" sibTransId="{2561B301-4FD9-4C20-A09B-EC14A835509E}"/>
    <dgm:cxn modelId="{88B41E78-EF17-4206-805D-BF7A8C3888D6}" srcId="{9EAA6DFA-B0C1-470C-B0AA-7818ED7E112F}" destId="{B40D1FF0-D689-4828-BE43-7FEC6D4D2323}" srcOrd="0" destOrd="0" parTransId="{8D223B13-8BD1-497D-9B6B-85E322958FEC}" sibTransId="{3CD603C3-64A0-4FC9-9270-1BC94DBDAE66}"/>
    <dgm:cxn modelId="{569CEC0D-E11D-4E68-BBBF-9C70C6278BEB}" type="presOf" srcId="{7BA24D24-301B-4188-9412-05C5CD8EE01D}" destId="{C97A33D5-D704-4A6A-9DD6-C604036113F7}" srcOrd="0" destOrd="0" presId="urn:microsoft.com/office/officeart/2005/8/layout/chevron2"/>
    <dgm:cxn modelId="{E85335FB-5E0A-4722-B55F-D7162EB8349F}" type="presOf" srcId="{9EAA6DFA-B0C1-470C-B0AA-7818ED7E112F}" destId="{890484C9-B175-4BA3-A2F4-4F70F137D4BA}" srcOrd="0" destOrd="0" presId="urn:microsoft.com/office/officeart/2005/8/layout/chevron2"/>
    <dgm:cxn modelId="{CF94CB5B-9BD7-41B9-A75B-AFE85D2E44D6}" type="presOf" srcId="{B40D1FF0-D689-4828-BE43-7FEC6D4D2323}" destId="{33203DFD-FF22-421B-8193-B9BAD6B0A5A2}" srcOrd="0" destOrd="0" presId="urn:microsoft.com/office/officeart/2005/8/layout/chevron2"/>
    <dgm:cxn modelId="{B08E6A69-40FA-4B2F-9B37-C6F88300AE28}" type="presOf" srcId="{D44BA05E-7E43-4000-BDB4-DD86349B3816}" destId="{FBF8927E-1899-441F-BECE-2A498B789582}" srcOrd="0" destOrd="1" presId="urn:microsoft.com/office/officeart/2005/8/layout/chevron2"/>
    <dgm:cxn modelId="{A3B575D3-50D5-4DB1-AD43-E42958C4D44F}" srcId="{9EAA6DFA-B0C1-470C-B0AA-7818ED7E112F}" destId="{034621A4-95E1-48F0-8F35-1118FFE6A629}" srcOrd="1" destOrd="0" parTransId="{3771FE0A-31AD-4B90-B488-19752F6CE0F4}" sibTransId="{0FDC2A94-C99D-45FB-88FF-6A781CE22106}"/>
    <dgm:cxn modelId="{F6B7626A-67BC-4ECC-8049-005475523DF8}" type="presParOf" srcId="{E341C3A3-C771-4DD3-9AEF-9586209A515B}" destId="{7EDE62DA-702B-4D88-AB64-95B2E7D34A7B}" srcOrd="0" destOrd="0" presId="urn:microsoft.com/office/officeart/2005/8/layout/chevron2"/>
    <dgm:cxn modelId="{5DB9F404-079E-4297-8963-71E4F422A36E}" type="presParOf" srcId="{7EDE62DA-702B-4D88-AB64-95B2E7D34A7B}" destId="{7475480B-59C7-4E2D-8473-477198B755EF}" srcOrd="0" destOrd="0" presId="urn:microsoft.com/office/officeart/2005/8/layout/chevron2"/>
    <dgm:cxn modelId="{8753C845-28C9-4A13-8777-F88029A67744}" type="presParOf" srcId="{7EDE62DA-702B-4D88-AB64-95B2E7D34A7B}" destId="{FBF8927E-1899-441F-BECE-2A498B789582}" srcOrd="1" destOrd="0" presId="urn:microsoft.com/office/officeart/2005/8/layout/chevron2"/>
    <dgm:cxn modelId="{CE9B4B44-CC43-471F-8AE0-9886645AD08B}" type="presParOf" srcId="{E341C3A3-C771-4DD3-9AEF-9586209A515B}" destId="{21125078-D97A-4389-B0E5-51541AA6199E}" srcOrd="1" destOrd="0" presId="urn:microsoft.com/office/officeart/2005/8/layout/chevron2"/>
    <dgm:cxn modelId="{A78D1FE6-3865-48C5-88B8-70A940823AFD}" type="presParOf" srcId="{E341C3A3-C771-4DD3-9AEF-9586209A515B}" destId="{B78E0900-B956-4F4B-9905-AFA27E038CF4}" srcOrd="2" destOrd="0" presId="urn:microsoft.com/office/officeart/2005/8/layout/chevron2"/>
    <dgm:cxn modelId="{C727D167-D38C-4E6A-A92B-5A6E5A48E815}" type="presParOf" srcId="{B78E0900-B956-4F4B-9905-AFA27E038CF4}" destId="{890484C9-B175-4BA3-A2F4-4F70F137D4BA}" srcOrd="0" destOrd="0" presId="urn:microsoft.com/office/officeart/2005/8/layout/chevron2"/>
    <dgm:cxn modelId="{36EF8E88-8D67-4580-91EB-4AE203595FC8}" type="presParOf" srcId="{B78E0900-B956-4F4B-9905-AFA27E038CF4}" destId="{33203DFD-FF22-421B-8193-B9BAD6B0A5A2}" srcOrd="1" destOrd="0" presId="urn:microsoft.com/office/officeart/2005/8/layout/chevron2"/>
    <dgm:cxn modelId="{FADF6C27-CCA5-41AF-B3AE-620E043DD90E}" type="presParOf" srcId="{E341C3A3-C771-4DD3-9AEF-9586209A515B}" destId="{9A6DE4A3-3843-4878-B722-EF03489432FF}" srcOrd="3" destOrd="0" presId="urn:microsoft.com/office/officeart/2005/8/layout/chevron2"/>
    <dgm:cxn modelId="{8FC06423-B555-4ABE-8EB4-DE2FBB46F912}" type="presParOf" srcId="{E341C3A3-C771-4DD3-9AEF-9586209A515B}" destId="{6CEE56C7-B63A-46E4-A7C5-0F5D330C9798}" srcOrd="4" destOrd="0" presId="urn:microsoft.com/office/officeart/2005/8/layout/chevron2"/>
    <dgm:cxn modelId="{FCADD2F9-CC9A-45E5-9A9F-CF5C967015B4}" type="presParOf" srcId="{6CEE56C7-B63A-46E4-A7C5-0F5D330C9798}" destId="{C97A33D5-D704-4A6A-9DD6-C604036113F7}" srcOrd="0" destOrd="0" presId="urn:microsoft.com/office/officeart/2005/8/layout/chevron2"/>
    <dgm:cxn modelId="{9AC77F76-E3CE-4FAB-94FB-2B3078446AE1}" type="presParOf" srcId="{6CEE56C7-B63A-46E4-A7C5-0F5D330C9798}" destId="{11CD6062-D56E-43C1-B660-D248527E603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13A5F5-3660-4438-951D-1B4727183C1D}">
      <dsp:nvSpPr>
        <dsp:cNvPr id="0" name=""/>
        <dsp:cNvSpPr/>
      </dsp:nvSpPr>
      <dsp:spPr>
        <a:xfrm>
          <a:off x="0" y="58523"/>
          <a:ext cx="8229600" cy="1262346"/>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i="1" kern="1200" dirty="0"/>
            <a:t>Youth workers understand the challenges of refugees joining the youth centres and at the same time are very keen on including them in the daily activities of youth centres</a:t>
          </a:r>
          <a:endParaRPr lang="lt-LT" sz="2400" kern="1200" dirty="0"/>
        </a:p>
      </dsp:txBody>
      <dsp:txXfrm>
        <a:off x="61623" y="120146"/>
        <a:ext cx="8106354" cy="1139100"/>
      </dsp:txXfrm>
    </dsp:sp>
    <dsp:sp modelId="{1BD19DA5-85F5-4AFC-9B4B-0DBB7BDA2596}">
      <dsp:nvSpPr>
        <dsp:cNvPr id="0" name=""/>
        <dsp:cNvSpPr/>
      </dsp:nvSpPr>
      <dsp:spPr>
        <a:xfrm>
          <a:off x="0" y="1723769"/>
          <a:ext cx="8229600" cy="284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GB" sz="2400" kern="1200" dirty="0">
              <a:latin typeface="Arial "/>
            </a:rPr>
            <a:t>The real challenges might be different and more complex; </a:t>
          </a:r>
          <a:endParaRPr lang="lt-LT" sz="2400" kern="1200" dirty="0">
            <a:latin typeface="Arial "/>
          </a:endParaRPr>
        </a:p>
        <a:p>
          <a:pPr marL="228600" lvl="1" indent="-228600" algn="l" defTabSz="1066800">
            <a:lnSpc>
              <a:spcPct val="90000"/>
            </a:lnSpc>
            <a:spcBef>
              <a:spcPct val="0"/>
            </a:spcBef>
            <a:spcAft>
              <a:spcPct val="20000"/>
            </a:spcAft>
            <a:buChar char="•"/>
          </a:pPr>
          <a:r>
            <a:rPr lang="en-GB" sz="2400" kern="1200" dirty="0">
              <a:latin typeface="Arial "/>
            </a:rPr>
            <a:t>Daily activities might not be interesting or relevant;</a:t>
          </a:r>
          <a:endParaRPr lang="en-US" sz="2400" kern="1200" dirty="0">
            <a:latin typeface="Arial "/>
          </a:endParaRPr>
        </a:p>
        <a:p>
          <a:pPr marL="228600" lvl="1" indent="-228600" algn="l" defTabSz="1066800">
            <a:lnSpc>
              <a:spcPct val="90000"/>
            </a:lnSpc>
            <a:spcBef>
              <a:spcPct val="0"/>
            </a:spcBef>
            <a:spcAft>
              <a:spcPct val="20000"/>
            </a:spcAft>
            <a:buChar char="•"/>
          </a:pPr>
          <a:r>
            <a:rPr lang="en-GB" sz="2400" kern="1200" dirty="0">
              <a:latin typeface="Arial "/>
            </a:rPr>
            <a:t>Extra efforts to make the activities more accessible to refugees need to be put;</a:t>
          </a:r>
          <a:endParaRPr lang="en-US" sz="2400" kern="1200" dirty="0">
            <a:latin typeface="Arial "/>
          </a:endParaRPr>
        </a:p>
        <a:p>
          <a:pPr marL="228600" lvl="1" indent="-228600" algn="l" defTabSz="1066800">
            <a:lnSpc>
              <a:spcPct val="90000"/>
            </a:lnSpc>
            <a:spcBef>
              <a:spcPct val="0"/>
            </a:spcBef>
            <a:spcAft>
              <a:spcPct val="20000"/>
            </a:spcAft>
            <a:buChar char="•"/>
          </a:pPr>
          <a:r>
            <a:rPr lang="en-GB" sz="2400" kern="1200" dirty="0">
              <a:latin typeface="Arial "/>
            </a:rPr>
            <a:t>Negative opinion about refugees in the communities might lead to young people, who are currently visiting youth centres, to quit or change the organization. </a:t>
          </a:r>
          <a:endParaRPr lang="en-US" sz="2400" kern="1200" dirty="0">
            <a:latin typeface="Arial "/>
          </a:endParaRPr>
        </a:p>
      </dsp:txBody>
      <dsp:txXfrm>
        <a:off x="0" y="1723769"/>
        <a:ext cx="8229600" cy="28483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420CF-F3F7-4D2B-AF00-CB539A6BBFB9}">
      <dsp:nvSpPr>
        <dsp:cNvPr id="0" name=""/>
        <dsp:cNvSpPr/>
      </dsp:nvSpPr>
      <dsp:spPr>
        <a:xfrm>
          <a:off x="0" y="0"/>
          <a:ext cx="8229600" cy="821607"/>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i="1" kern="1200" dirty="0">
              <a:latin typeface="Arial "/>
            </a:rPr>
            <a:t>Young refugees need to be treated as any other young people who have their interests, opinions, problems, etc. </a:t>
          </a:r>
          <a:endParaRPr lang="en-US" sz="2400" i="1" kern="1200" dirty="0">
            <a:latin typeface="Arial "/>
          </a:endParaRPr>
        </a:p>
      </dsp:txBody>
      <dsp:txXfrm>
        <a:off x="40108" y="40108"/>
        <a:ext cx="8149384" cy="741391"/>
      </dsp:txXfrm>
    </dsp:sp>
    <dsp:sp modelId="{4D108AC3-332B-4B64-A05C-5E79D7120F4A}">
      <dsp:nvSpPr>
        <dsp:cNvPr id="0" name=""/>
        <dsp:cNvSpPr/>
      </dsp:nvSpPr>
      <dsp:spPr>
        <a:xfrm>
          <a:off x="0" y="1277770"/>
          <a:ext cx="8229600" cy="2119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GB" sz="2800" kern="1200" dirty="0"/>
            <a:t>Refugees are coming from different background, have difficult experiences and are facing more complex challenges that need to be addressed individually. </a:t>
          </a:r>
          <a:endParaRPr lang="lt-LT" sz="2800" kern="1200" dirty="0">
            <a:latin typeface="Arial" panose="020B0604020202020204" pitchFamily="34" charset="0"/>
            <a:cs typeface="Arial" panose="020B0604020202020204" pitchFamily="34" charset="0"/>
          </a:endParaRPr>
        </a:p>
        <a:p>
          <a:pPr marL="285750" lvl="1" indent="-285750" algn="l" defTabSz="1244600">
            <a:lnSpc>
              <a:spcPct val="90000"/>
            </a:lnSpc>
            <a:spcBef>
              <a:spcPct val="0"/>
            </a:spcBef>
            <a:spcAft>
              <a:spcPct val="20000"/>
            </a:spcAft>
            <a:buChar char="•"/>
          </a:pPr>
          <a:r>
            <a:rPr lang="en-US" sz="2800" kern="1200" noProof="0" dirty="0"/>
            <a:t>Cultural </a:t>
          </a:r>
          <a:r>
            <a:rPr lang="en-GB" sz="2800" kern="1200" dirty="0"/>
            <a:t>differences need to be taken into account.</a:t>
          </a:r>
          <a:endParaRPr lang="lt-LT" sz="2800" kern="1200" dirty="0"/>
        </a:p>
      </dsp:txBody>
      <dsp:txXfrm>
        <a:off x="0" y="1277770"/>
        <a:ext cx="8229600" cy="21196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6DC896-EE56-4F85-9B3F-151D56235ABF}">
      <dsp:nvSpPr>
        <dsp:cNvPr id="0" name=""/>
        <dsp:cNvSpPr/>
      </dsp:nvSpPr>
      <dsp:spPr>
        <a:xfrm>
          <a:off x="228618" y="0"/>
          <a:ext cx="7772363" cy="1279531"/>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i="1" kern="1200" dirty="0"/>
            <a:t>Youth organizations are open for new members or new employees with migrant background, and see them and their experience as valuable recourse.</a:t>
          </a:r>
          <a:endParaRPr lang="lt-LT" sz="2400" kern="1200" dirty="0"/>
        </a:p>
      </dsp:txBody>
      <dsp:txXfrm>
        <a:off x="291080" y="62462"/>
        <a:ext cx="7647439" cy="1154607"/>
      </dsp:txXfrm>
    </dsp:sp>
    <dsp:sp modelId="{AAD0A351-6AAC-4941-84D0-7BC8B573EB79}">
      <dsp:nvSpPr>
        <dsp:cNvPr id="0" name=""/>
        <dsp:cNvSpPr/>
      </dsp:nvSpPr>
      <dsp:spPr>
        <a:xfrm>
          <a:off x="0" y="1644127"/>
          <a:ext cx="8229600" cy="3213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GB" sz="2400" kern="1200" dirty="0">
              <a:latin typeface="Arial" panose="020B0604020202020204" pitchFamily="34" charset="0"/>
              <a:cs typeface="Arial" panose="020B0604020202020204" pitchFamily="34" charset="0"/>
            </a:rPr>
            <a:t>Active participation in civic life might be not attractive if young refugees do not have similar experiences in their native countries.</a:t>
          </a:r>
          <a:endParaRPr lang="lt-LT" sz="240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GB" sz="2400" kern="1200" dirty="0">
              <a:latin typeface="Arial" panose="020B0604020202020204" pitchFamily="34" charset="0"/>
              <a:cs typeface="Arial" panose="020B0604020202020204" pitchFamily="34" charset="0"/>
            </a:rPr>
            <a:t>Joining NGO is not on top of their priorities.</a:t>
          </a:r>
          <a:endParaRPr lang="en-US" sz="240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Different working culture.</a:t>
          </a:r>
        </a:p>
        <a:p>
          <a:pPr marL="228600" lvl="1" indent="-228600" algn="l" defTabSz="1066800">
            <a:lnSpc>
              <a:spcPct val="90000"/>
            </a:lnSpc>
            <a:spcBef>
              <a:spcPct val="0"/>
            </a:spcBef>
            <a:spcAft>
              <a:spcPct val="20000"/>
            </a:spcAft>
            <a:buChar char="•"/>
          </a:pPr>
          <a:r>
            <a:rPr lang="en-GB" sz="2400" kern="1200" dirty="0">
              <a:latin typeface="Arial" panose="020B0604020202020204" pitchFamily="34" charset="0"/>
              <a:cs typeface="Arial" panose="020B0604020202020204" pitchFamily="34" charset="0"/>
            </a:rPr>
            <a:t>All information about organization, all documentation and activities are held in national language.</a:t>
          </a:r>
          <a:endParaRPr lang="en-US" sz="2400" kern="1200" dirty="0">
            <a:latin typeface="Arial" panose="020B0604020202020204" pitchFamily="34" charset="0"/>
            <a:cs typeface="Arial" panose="020B0604020202020204" pitchFamily="34" charset="0"/>
          </a:endParaRPr>
        </a:p>
      </dsp:txBody>
      <dsp:txXfrm>
        <a:off x="0" y="1644127"/>
        <a:ext cx="8229600" cy="32135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97073D-8D3E-4468-BEBF-6EF556F54743}">
      <dsp:nvSpPr>
        <dsp:cNvPr id="0" name=""/>
        <dsp:cNvSpPr/>
      </dsp:nvSpPr>
      <dsp:spPr>
        <a:xfrm>
          <a:off x="685813" y="360926"/>
          <a:ext cx="6857972" cy="1068654"/>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i="1" kern="1200" dirty="0"/>
            <a:t>Youth centres and youth NGOs are a space to improve national language.</a:t>
          </a:r>
          <a:endParaRPr lang="en-US" sz="2700" i="1" kern="1200" dirty="0"/>
        </a:p>
      </dsp:txBody>
      <dsp:txXfrm>
        <a:off x="737980" y="413093"/>
        <a:ext cx="6753638" cy="964320"/>
      </dsp:txXfrm>
    </dsp:sp>
    <dsp:sp modelId="{FFDF8A5C-D0F3-4169-AC63-A0BB4FCA2C38}">
      <dsp:nvSpPr>
        <dsp:cNvPr id="0" name=""/>
        <dsp:cNvSpPr/>
      </dsp:nvSpPr>
      <dsp:spPr>
        <a:xfrm>
          <a:off x="0" y="1680847"/>
          <a:ext cx="8229600" cy="2020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GB" sz="2800" kern="1200" dirty="0">
              <a:latin typeface="Arial" panose="020B0604020202020204" pitchFamily="34" charset="0"/>
              <a:cs typeface="Arial" panose="020B0604020202020204" pitchFamily="34" charset="0"/>
            </a:rPr>
            <a:t>Some activities can take longer to explain or to implement. Some youngsters can be unsatisfied about this situation.</a:t>
          </a:r>
          <a:endParaRPr lang="lt-LT" sz="2800" kern="1200" dirty="0">
            <a:latin typeface="Arial" panose="020B0604020202020204" pitchFamily="34" charset="0"/>
            <a:cs typeface="Arial" panose="020B0604020202020204" pitchFamily="34" charset="0"/>
          </a:endParaRPr>
        </a:p>
        <a:p>
          <a:pPr marL="285750" lvl="1" indent="-285750" algn="l" defTabSz="1244600">
            <a:lnSpc>
              <a:spcPct val="90000"/>
            </a:lnSpc>
            <a:spcBef>
              <a:spcPct val="0"/>
            </a:spcBef>
            <a:spcAft>
              <a:spcPct val="20000"/>
            </a:spcAft>
            <a:buChar char="•"/>
          </a:pPr>
          <a:r>
            <a:rPr lang="en-GB" sz="2800" kern="1200" dirty="0">
              <a:latin typeface="Arial" panose="020B0604020202020204" pitchFamily="34" charset="0"/>
              <a:cs typeface="Arial" panose="020B0604020202020204" pitchFamily="34" charset="0"/>
            </a:rPr>
            <a:t>Some activities will have to be adapted to the special needs of foreigners.</a:t>
          </a:r>
          <a:endParaRPr lang="en-US" sz="2800" kern="1200" dirty="0">
            <a:latin typeface="Arial" panose="020B0604020202020204" pitchFamily="34" charset="0"/>
            <a:cs typeface="Arial" panose="020B0604020202020204" pitchFamily="34" charset="0"/>
          </a:endParaRPr>
        </a:p>
      </dsp:txBody>
      <dsp:txXfrm>
        <a:off x="0" y="1680847"/>
        <a:ext cx="8229600" cy="20203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021FD6-18AD-4446-96F9-2C961EC58B23}">
      <dsp:nvSpPr>
        <dsp:cNvPr id="0" name=""/>
        <dsp:cNvSpPr/>
      </dsp:nvSpPr>
      <dsp:spPr>
        <a:xfrm>
          <a:off x="0" y="241390"/>
          <a:ext cx="8229600" cy="1054016"/>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i="1" kern="1200" dirty="0"/>
            <a:t>Young people from youth NGO’s see themselves as a resource to raise awareness of refugees in their communities. </a:t>
          </a:r>
          <a:endParaRPr lang="en-US" sz="2400" i="1" kern="1200" dirty="0"/>
        </a:p>
      </dsp:txBody>
      <dsp:txXfrm>
        <a:off x="51453" y="292843"/>
        <a:ext cx="8126694" cy="951110"/>
      </dsp:txXfrm>
    </dsp:sp>
    <dsp:sp modelId="{9609F074-3D05-4239-A950-A864365B830D}">
      <dsp:nvSpPr>
        <dsp:cNvPr id="0" name=""/>
        <dsp:cNvSpPr/>
      </dsp:nvSpPr>
      <dsp:spPr>
        <a:xfrm>
          <a:off x="0" y="1461062"/>
          <a:ext cx="8229600" cy="2892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GB" sz="2400" kern="1200" dirty="0">
              <a:latin typeface="Arial" panose="020B0604020202020204" pitchFamily="34" charset="0"/>
              <a:cs typeface="Arial" panose="020B0604020202020204" pitchFamily="34" charset="0"/>
            </a:rPr>
            <a:t>Organizations might be losing their regular scope of activities;</a:t>
          </a:r>
          <a:endParaRPr lang="lt-LT" sz="240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GB" sz="2400" kern="1200" dirty="0">
              <a:latin typeface="Arial" panose="020B0604020202020204" pitchFamily="34" charset="0"/>
              <a:cs typeface="Arial" panose="020B0604020202020204" pitchFamily="34" charset="0"/>
            </a:rPr>
            <a:t>Refugees don’t want to be public and want their privacy to be respected.</a:t>
          </a:r>
          <a:endParaRPr lang="en-US" sz="240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GB" sz="2400" kern="1200" dirty="0">
              <a:latin typeface="Arial" panose="020B0604020202020204" pitchFamily="34" charset="0"/>
              <a:cs typeface="Arial" panose="020B0604020202020204" pitchFamily="34" charset="0"/>
            </a:rPr>
            <a:t>Communities in small towns can be reluctant.</a:t>
          </a:r>
          <a:endParaRPr lang="en-US" sz="240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GB" sz="2400" kern="1200" dirty="0">
              <a:latin typeface="Arial" panose="020B0604020202020204" pitchFamily="34" charset="0"/>
              <a:cs typeface="Arial" panose="020B0604020202020204" pitchFamily="34" charset="0"/>
            </a:rPr>
            <a:t>Relatives of young people might encourage them to quit initiatives that they have started. </a:t>
          </a:r>
          <a:endParaRPr lang="en-US" sz="240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endParaRPr lang="en-US" sz="2400" kern="1200" dirty="0">
            <a:latin typeface="Arial" panose="020B0604020202020204" pitchFamily="34" charset="0"/>
            <a:cs typeface="Arial" panose="020B0604020202020204" pitchFamily="34" charset="0"/>
          </a:endParaRPr>
        </a:p>
      </dsp:txBody>
      <dsp:txXfrm>
        <a:off x="0" y="1461062"/>
        <a:ext cx="8229600" cy="28928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7F984-45BE-4750-A9CE-7E50A764415B}">
      <dsp:nvSpPr>
        <dsp:cNvPr id="0" name=""/>
        <dsp:cNvSpPr/>
      </dsp:nvSpPr>
      <dsp:spPr>
        <a:xfrm>
          <a:off x="228618" y="914405"/>
          <a:ext cx="7772363" cy="915695"/>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i="1" kern="1200" dirty="0"/>
            <a:t>Prejudices and stereotypes existing in the society can be changed through interaction with young people</a:t>
          </a:r>
          <a:endParaRPr lang="lt-LT" sz="2400" kern="1200" dirty="0"/>
        </a:p>
      </dsp:txBody>
      <dsp:txXfrm>
        <a:off x="273319" y="959106"/>
        <a:ext cx="7682961" cy="826293"/>
      </dsp:txXfrm>
    </dsp:sp>
    <dsp:sp modelId="{C078FAC0-D1B5-4684-8F40-973EBD90DB4A}">
      <dsp:nvSpPr>
        <dsp:cNvPr id="0" name=""/>
        <dsp:cNvSpPr/>
      </dsp:nvSpPr>
      <dsp:spPr>
        <a:xfrm>
          <a:off x="0" y="2044697"/>
          <a:ext cx="8229600" cy="18398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GB" sz="2800" kern="1200" dirty="0"/>
            <a:t>Refugees don’t want to be public and want their privacy to be respected, so they might refuse to cooperate.</a:t>
          </a:r>
          <a:endParaRPr lang="lt-LT" sz="2800" kern="1200" dirty="0">
            <a:latin typeface="Arial" panose="020B0604020202020204" pitchFamily="34" charset="0"/>
            <a:cs typeface="Arial" panose="020B0604020202020204" pitchFamily="34" charset="0"/>
          </a:endParaRPr>
        </a:p>
        <a:p>
          <a:pPr marL="285750" lvl="1" indent="-285750" algn="l" defTabSz="1244600">
            <a:lnSpc>
              <a:spcPct val="90000"/>
            </a:lnSpc>
            <a:spcBef>
              <a:spcPct val="0"/>
            </a:spcBef>
            <a:spcAft>
              <a:spcPct val="20000"/>
            </a:spcAft>
            <a:buChar char="•"/>
          </a:pPr>
          <a:r>
            <a:rPr lang="en-GB" sz="2800" kern="1200" dirty="0"/>
            <a:t>Young people who have more international experience might not be interested in </a:t>
          </a:r>
          <a:r>
            <a:rPr lang="en-US" sz="2800" kern="1200" noProof="0" dirty="0"/>
            <a:t>such </a:t>
          </a:r>
          <a:r>
            <a:rPr lang="en-GB" sz="2800" kern="1200" dirty="0"/>
            <a:t>activities.</a:t>
          </a:r>
          <a:endParaRPr lang="lt-LT" sz="2800" kern="1200" dirty="0"/>
        </a:p>
      </dsp:txBody>
      <dsp:txXfrm>
        <a:off x="0" y="2044697"/>
        <a:ext cx="8229600" cy="183982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B268A0-4739-453E-B299-4F143B3CB955}">
      <dsp:nvSpPr>
        <dsp:cNvPr id="0" name=""/>
        <dsp:cNvSpPr/>
      </dsp:nvSpPr>
      <dsp:spPr>
        <a:xfrm>
          <a:off x="0" y="575074"/>
          <a:ext cx="8229600" cy="1373073"/>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i="1" kern="1200" dirty="0"/>
            <a:t>Youth centres and youth NGOs are offering space and different possibilities for refugees to build social ties in local communities.</a:t>
          </a:r>
          <a:endParaRPr lang="lt-LT" sz="2800" kern="1200" dirty="0"/>
        </a:p>
      </dsp:txBody>
      <dsp:txXfrm>
        <a:off x="67028" y="642102"/>
        <a:ext cx="8095544" cy="1239017"/>
      </dsp:txXfrm>
    </dsp:sp>
    <dsp:sp modelId="{9A0A2DEB-EE21-4FFF-BFEB-066F9AFD8E61}">
      <dsp:nvSpPr>
        <dsp:cNvPr id="0" name=""/>
        <dsp:cNvSpPr/>
      </dsp:nvSpPr>
      <dsp:spPr>
        <a:xfrm>
          <a:off x="0" y="2108430"/>
          <a:ext cx="8229600" cy="2201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latin typeface="Arial" panose="020B0604020202020204" pitchFamily="34" charset="0"/>
              <a:cs typeface="Arial" panose="020B0604020202020204" pitchFamily="34" charset="0"/>
            </a:rPr>
            <a:t>Bullying is a possibility.</a:t>
          </a:r>
          <a:endParaRPr lang="lt-LT" sz="2800" kern="1200" dirty="0">
            <a:latin typeface="Arial" panose="020B0604020202020204" pitchFamily="34" charset="0"/>
            <a:cs typeface="Arial" panose="020B0604020202020204" pitchFamily="34" charset="0"/>
          </a:endParaRPr>
        </a:p>
        <a:p>
          <a:pPr marL="285750" lvl="1" indent="-285750" algn="l" defTabSz="1244600">
            <a:lnSpc>
              <a:spcPct val="90000"/>
            </a:lnSpc>
            <a:spcBef>
              <a:spcPct val="0"/>
            </a:spcBef>
            <a:spcAft>
              <a:spcPct val="20000"/>
            </a:spcAft>
            <a:buChar char="•"/>
          </a:pPr>
          <a:r>
            <a:rPr lang="en-GB" sz="2800" kern="1200" dirty="0">
              <a:latin typeface="Arial" panose="020B0604020202020204" pitchFamily="34" charset="0"/>
              <a:cs typeface="Arial" panose="020B0604020202020204" pitchFamily="34" charset="0"/>
            </a:rPr>
            <a:t>If the first contact is negative, future interaction would be a lot more difficult to encourage. </a:t>
          </a:r>
          <a:endParaRPr lang="en-US" sz="2800" kern="1200" dirty="0">
            <a:latin typeface="Arial" panose="020B0604020202020204" pitchFamily="34" charset="0"/>
            <a:cs typeface="Arial" panose="020B0604020202020204" pitchFamily="34" charset="0"/>
          </a:endParaRPr>
        </a:p>
        <a:p>
          <a:pPr marL="285750" lvl="1" indent="-285750" algn="l" defTabSz="1244600">
            <a:lnSpc>
              <a:spcPct val="90000"/>
            </a:lnSpc>
            <a:spcBef>
              <a:spcPct val="0"/>
            </a:spcBef>
            <a:spcAft>
              <a:spcPct val="20000"/>
            </a:spcAft>
            <a:buChar char="•"/>
          </a:pPr>
          <a:r>
            <a:rPr lang="en-US" sz="2800" kern="1200" dirty="0">
              <a:latin typeface="Arial" panose="020B0604020202020204" pitchFamily="34" charset="0"/>
              <a:cs typeface="Arial" panose="020B0604020202020204" pitchFamily="34" charset="0"/>
            </a:rPr>
            <a:t>Language barriers.</a:t>
          </a:r>
        </a:p>
        <a:p>
          <a:pPr marL="285750" lvl="1" indent="-285750" algn="l" defTabSz="1244600">
            <a:lnSpc>
              <a:spcPct val="90000"/>
            </a:lnSpc>
            <a:spcBef>
              <a:spcPct val="0"/>
            </a:spcBef>
            <a:spcAft>
              <a:spcPct val="20000"/>
            </a:spcAft>
            <a:buChar char="•"/>
          </a:pPr>
          <a:r>
            <a:rPr lang="en-US" sz="2800" kern="1200" dirty="0">
              <a:latin typeface="Arial" panose="020B0604020202020204" pitchFamily="34" charset="0"/>
              <a:cs typeface="Arial" panose="020B0604020202020204" pitchFamily="34" charset="0"/>
            </a:rPr>
            <a:t>Cultural differences.</a:t>
          </a:r>
        </a:p>
      </dsp:txBody>
      <dsp:txXfrm>
        <a:off x="0" y="2108430"/>
        <a:ext cx="8229600" cy="220117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7F984-45BE-4750-A9CE-7E50A764415B}">
      <dsp:nvSpPr>
        <dsp:cNvPr id="0" name=""/>
        <dsp:cNvSpPr/>
      </dsp:nvSpPr>
      <dsp:spPr>
        <a:xfrm>
          <a:off x="228618" y="284200"/>
          <a:ext cx="7772363" cy="935002"/>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i="1" kern="1200" dirty="0"/>
            <a:t>Youth NGO’s as a platform to implement ideas and receive support.</a:t>
          </a:r>
          <a:endParaRPr lang="en-US" sz="2800" i="1" kern="1200" dirty="0"/>
        </a:p>
      </dsp:txBody>
      <dsp:txXfrm>
        <a:off x="274261" y="329843"/>
        <a:ext cx="7681077" cy="843716"/>
      </dsp:txXfrm>
    </dsp:sp>
    <dsp:sp modelId="{C078FAC0-D1B5-4684-8F40-973EBD90DB4A}">
      <dsp:nvSpPr>
        <dsp:cNvPr id="0" name=""/>
        <dsp:cNvSpPr/>
      </dsp:nvSpPr>
      <dsp:spPr>
        <a:xfrm>
          <a:off x="0" y="1674728"/>
          <a:ext cx="8229600" cy="1379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n-GB" sz="3200" kern="1200" dirty="0">
              <a:latin typeface="Arial" panose="020B0604020202020204" pitchFamily="34" charset="0"/>
              <a:cs typeface="Arial" panose="020B0604020202020204" pitchFamily="34" charset="0"/>
            </a:rPr>
            <a:t>Complexity of such activities is requiring having similar experience and high motivation.</a:t>
          </a:r>
          <a:endParaRPr lang="lt-LT" sz="3200" kern="1200" dirty="0">
            <a:latin typeface="Arial" panose="020B0604020202020204" pitchFamily="34" charset="0"/>
            <a:cs typeface="Arial" panose="020B0604020202020204" pitchFamily="34" charset="0"/>
          </a:endParaRPr>
        </a:p>
        <a:p>
          <a:pPr marL="285750" lvl="1" indent="-285750" algn="l" defTabSz="1422400">
            <a:lnSpc>
              <a:spcPct val="90000"/>
            </a:lnSpc>
            <a:spcBef>
              <a:spcPct val="0"/>
            </a:spcBef>
            <a:spcAft>
              <a:spcPct val="20000"/>
            </a:spcAft>
            <a:buChar char="•"/>
          </a:pPr>
          <a:r>
            <a:rPr lang="en-US" sz="3200" kern="1200" dirty="0">
              <a:latin typeface="Arial" panose="020B0604020202020204" pitchFamily="34" charset="0"/>
              <a:cs typeface="Arial" panose="020B0604020202020204" pitchFamily="34" charset="0"/>
            </a:rPr>
            <a:t>Cultural differences.</a:t>
          </a:r>
        </a:p>
      </dsp:txBody>
      <dsp:txXfrm>
        <a:off x="0" y="1674728"/>
        <a:ext cx="8229600" cy="13798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7F984-45BE-4750-A9CE-7E50A764415B}">
      <dsp:nvSpPr>
        <dsp:cNvPr id="0" name=""/>
        <dsp:cNvSpPr/>
      </dsp:nvSpPr>
      <dsp:spPr>
        <a:xfrm>
          <a:off x="228618" y="916503"/>
          <a:ext cx="7772363" cy="519566"/>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i="1" kern="1200" dirty="0"/>
            <a:t>Youth organizations can provide various services</a:t>
          </a:r>
          <a:endParaRPr lang="en-US" sz="2400" i="1" kern="1200" dirty="0"/>
        </a:p>
      </dsp:txBody>
      <dsp:txXfrm>
        <a:off x="253981" y="941866"/>
        <a:ext cx="7721637" cy="468840"/>
      </dsp:txXfrm>
    </dsp:sp>
    <dsp:sp modelId="{C078FAC0-D1B5-4684-8F40-973EBD90DB4A}">
      <dsp:nvSpPr>
        <dsp:cNvPr id="0" name=""/>
        <dsp:cNvSpPr/>
      </dsp:nvSpPr>
      <dsp:spPr>
        <a:xfrm>
          <a:off x="0" y="1658889"/>
          <a:ext cx="8229600" cy="9199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5560" rIns="199136" bIns="35560" numCol="1" spcCol="1270" anchor="t" anchorCtr="0">
          <a:noAutofit/>
        </a:bodyPr>
        <a:lstStyle/>
        <a:p>
          <a:pPr marL="285750" lvl="1" indent="-285750" algn="l" defTabSz="1244600">
            <a:lnSpc>
              <a:spcPct val="90000"/>
            </a:lnSpc>
            <a:spcBef>
              <a:spcPct val="0"/>
            </a:spcBef>
            <a:spcAft>
              <a:spcPct val="20000"/>
            </a:spcAft>
            <a:buChar char="•"/>
          </a:pPr>
          <a:r>
            <a:rPr lang="en-US" sz="2800" kern="1200">
              <a:latin typeface="Arial" panose="020B0604020202020204" pitchFamily="34" charset="0"/>
              <a:cs typeface="Arial" panose="020B0604020202020204" pitchFamily="34" charset="0"/>
            </a:rPr>
            <a:t>Language barriers.</a:t>
          </a:r>
          <a:endParaRPr lang="lt-LT" sz="2800" kern="1200" dirty="0">
            <a:latin typeface="Arial" panose="020B0604020202020204" pitchFamily="34" charset="0"/>
            <a:cs typeface="Arial" panose="020B0604020202020204" pitchFamily="34" charset="0"/>
          </a:endParaRPr>
        </a:p>
        <a:p>
          <a:pPr marL="285750" lvl="1" indent="-285750" algn="l" defTabSz="1244600">
            <a:lnSpc>
              <a:spcPct val="90000"/>
            </a:lnSpc>
            <a:spcBef>
              <a:spcPct val="0"/>
            </a:spcBef>
            <a:spcAft>
              <a:spcPct val="20000"/>
            </a:spcAft>
            <a:buChar char="•"/>
          </a:pPr>
          <a:r>
            <a:rPr lang="en-GB" sz="2800" kern="1200" dirty="0">
              <a:latin typeface="Arial" panose="020B0604020202020204" pitchFamily="34" charset="0"/>
              <a:cs typeface="Arial" panose="020B0604020202020204" pitchFamily="34" charset="0"/>
            </a:rPr>
            <a:t>Doubts about professionalism of provided services. </a:t>
          </a:r>
          <a:endParaRPr lang="en-US" sz="2800" kern="1200" dirty="0">
            <a:latin typeface="Arial" panose="020B0604020202020204" pitchFamily="34" charset="0"/>
            <a:cs typeface="Arial" panose="020B0604020202020204" pitchFamily="34" charset="0"/>
          </a:endParaRPr>
        </a:p>
      </dsp:txBody>
      <dsp:txXfrm>
        <a:off x="0" y="1658889"/>
        <a:ext cx="8229600" cy="91991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7F984-45BE-4750-A9CE-7E50A764415B}">
      <dsp:nvSpPr>
        <dsp:cNvPr id="0" name=""/>
        <dsp:cNvSpPr/>
      </dsp:nvSpPr>
      <dsp:spPr>
        <a:xfrm>
          <a:off x="228618" y="464201"/>
          <a:ext cx="7772363" cy="1174099"/>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i="1" kern="1200" dirty="0"/>
            <a:t>Youth workers have most of the competences to work with refugees</a:t>
          </a:r>
          <a:endParaRPr lang="en-US" sz="3200" i="1" kern="1200" dirty="0"/>
        </a:p>
      </dsp:txBody>
      <dsp:txXfrm>
        <a:off x="285933" y="521516"/>
        <a:ext cx="7657733" cy="1059469"/>
      </dsp:txXfrm>
    </dsp:sp>
    <dsp:sp modelId="{C078FAC0-D1B5-4684-8F40-973EBD90DB4A}">
      <dsp:nvSpPr>
        <dsp:cNvPr id="0" name=""/>
        <dsp:cNvSpPr/>
      </dsp:nvSpPr>
      <dsp:spPr>
        <a:xfrm>
          <a:off x="0" y="2040850"/>
          <a:ext cx="8229600" cy="1742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n-GB" sz="3200" kern="1200">
              <a:latin typeface="Arial" panose="020B0604020202020204" pitchFamily="34" charset="0"/>
              <a:cs typeface="Arial" panose="020B0604020202020204" pitchFamily="34" charset="0"/>
            </a:rPr>
            <a:t>Lack of attention for special training.</a:t>
          </a:r>
          <a:endParaRPr lang="lt-LT" sz="3200" kern="1200" dirty="0">
            <a:latin typeface="Arial" panose="020B0604020202020204" pitchFamily="34" charset="0"/>
            <a:cs typeface="Arial" panose="020B0604020202020204" pitchFamily="34" charset="0"/>
          </a:endParaRPr>
        </a:p>
        <a:p>
          <a:pPr marL="285750" lvl="1" indent="-285750" algn="l" defTabSz="1422400">
            <a:lnSpc>
              <a:spcPct val="90000"/>
            </a:lnSpc>
            <a:spcBef>
              <a:spcPct val="0"/>
            </a:spcBef>
            <a:spcAft>
              <a:spcPct val="20000"/>
            </a:spcAft>
            <a:buChar char="•"/>
          </a:pPr>
          <a:r>
            <a:rPr lang="en-GB" sz="3200" kern="1200" dirty="0">
              <a:latin typeface="Arial" panose="020B0604020202020204" pitchFamily="34" charset="0"/>
              <a:cs typeface="Arial" panose="020B0604020202020204" pitchFamily="34" charset="0"/>
            </a:rPr>
            <a:t>In the process new challenges can appear and youth worker might not get relevant support.</a:t>
          </a:r>
          <a:endParaRPr lang="en-US" sz="3200" kern="1200" dirty="0">
            <a:latin typeface="Arial" panose="020B0604020202020204" pitchFamily="34" charset="0"/>
            <a:cs typeface="Arial" panose="020B0604020202020204" pitchFamily="34" charset="0"/>
          </a:endParaRPr>
        </a:p>
        <a:p>
          <a:pPr marL="285750" lvl="1" indent="-285750" algn="l" defTabSz="1422400">
            <a:lnSpc>
              <a:spcPct val="90000"/>
            </a:lnSpc>
            <a:spcBef>
              <a:spcPct val="0"/>
            </a:spcBef>
            <a:spcAft>
              <a:spcPct val="20000"/>
            </a:spcAft>
            <a:buChar char="•"/>
          </a:pPr>
          <a:endParaRPr lang="en-US" sz="3200" kern="1200" dirty="0">
            <a:latin typeface="Arial" panose="020B0604020202020204" pitchFamily="34" charset="0"/>
            <a:cs typeface="Arial" panose="020B0604020202020204" pitchFamily="34" charset="0"/>
          </a:endParaRPr>
        </a:p>
      </dsp:txBody>
      <dsp:txXfrm>
        <a:off x="0" y="2040850"/>
        <a:ext cx="8229600" cy="174299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7F984-45BE-4750-A9CE-7E50A764415B}">
      <dsp:nvSpPr>
        <dsp:cNvPr id="0" name=""/>
        <dsp:cNvSpPr/>
      </dsp:nvSpPr>
      <dsp:spPr>
        <a:xfrm>
          <a:off x="228618" y="0"/>
          <a:ext cx="7772363" cy="1338779"/>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i="1" kern="1200" dirty="0"/>
            <a:t>Internet consultations on various topics are useful and efficient way to help refugees in the way of settling in a new country.</a:t>
          </a:r>
          <a:endParaRPr lang="en-US" sz="2400" i="1" kern="1200" dirty="0"/>
        </a:p>
      </dsp:txBody>
      <dsp:txXfrm>
        <a:off x="293972" y="65354"/>
        <a:ext cx="7641655" cy="1208071"/>
      </dsp:txXfrm>
    </dsp:sp>
    <dsp:sp modelId="{C078FAC0-D1B5-4684-8F40-973EBD90DB4A}">
      <dsp:nvSpPr>
        <dsp:cNvPr id="0" name=""/>
        <dsp:cNvSpPr/>
      </dsp:nvSpPr>
      <dsp:spPr>
        <a:xfrm>
          <a:off x="0" y="1510578"/>
          <a:ext cx="8229600" cy="7754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n-GB" sz="3200" kern="1200" dirty="0">
              <a:latin typeface="Arial" panose="020B0604020202020204" pitchFamily="34" charset="0"/>
              <a:cs typeface="Arial" panose="020B0604020202020204" pitchFamily="34" charset="0"/>
            </a:rPr>
            <a:t>Lack of interpersonal communication will not lead to socialization.</a:t>
          </a:r>
          <a:endParaRPr lang="lt-LT" sz="3200" kern="1200" dirty="0">
            <a:latin typeface="Arial" panose="020B0604020202020204" pitchFamily="34" charset="0"/>
            <a:cs typeface="Arial" panose="020B0604020202020204" pitchFamily="34" charset="0"/>
          </a:endParaRPr>
        </a:p>
      </dsp:txBody>
      <dsp:txXfrm>
        <a:off x="0" y="1510578"/>
        <a:ext cx="8229600" cy="77542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7F984-45BE-4750-A9CE-7E50A764415B}">
      <dsp:nvSpPr>
        <dsp:cNvPr id="0" name=""/>
        <dsp:cNvSpPr/>
      </dsp:nvSpPr>
      <dsp:spPr>
        <a:xfrm>
          <a:off x="228618" y="457195"/>
          <a:ext cx="7772363" cy="1002316"/>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i="1" kern="1200" dirty="0"/>
            <a:t>Youth sector is open for cooperation with other organizations.</a:t>
          </a:r>
          <a:endParaRPr lang="en-US" sz="2800" i="1" kern="1200" dirty="0"/>
        </a:p>
      </dsp:txBody>
      <dsp:txXfrm>
        <a:off x="277547" y="506124"/>
        <a:ext cx="7674505" cy="904458"/>
      </dsp:txXfrm>
    </dsp:sp>
    <dsp:sp modelId="{C078FAC0-D1B5-4684-8F40-973EBD90DB4A}">
      <dsp:nvSpPr>
        <dsp:cNvPr id="0" name=""/>
        <dsp:cNvSpPr/>
      </dsp:nvSpPr>
      <dsp:spPr>
        <a:xfrm>
          <a:off x="0" y="1752602"/>
          <a:ext cx="8229600" cy="1888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GB" sz="2400" kern="1200" dirty="0">
              <a:latin typeface="Arial" panose="020B0604020202020204" pitchFamily="34" charset="0"/>
              <a:cs typeface="Arial" panose="020B0604020202020204" pitchFamily="34" charset="0"/>
            </a:rPr>
            <a:t>Difficulties to find common ground for cooperation between different sectors (work culture, attitudes, aims, measures, norms, etc.).</a:t>
          </a:r>
          <a:endParaRPr lang="lt-LT" sz="240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GB" sz="2400" kern="1200" dirty="0">
              <a:latin typeface="Arial" panose="020B0604020202020204" pitchFamily="34" charset="0"/>
              <a:cs typeface="Arial" panose="020B0604020202020204" pitchFamily="34" charset="0"/>
            </a:rPr>
            <a:t>Different expectations of cooperation and its results.</a:t>
          </a:r>
          <a:endParaRPr lang="en-US" sz="2400" kern="1200" dirty="0">
            <a:latin typeface="Arial" panose="020B0604020202020204" pitchFamily="34" charset="0"/>
            <a:cs typeface="Arial" panose="020B0604020202020204" pitchFamily="34" charset="0"/>
          </a:endParaRPr>
        </a:p>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Project based/ short-term cooperation.</a:t>
          </a:r>
        </a:p>
        <a:p>
          <a:pPr marL="228600" lvl="1" indent="-228600" algn="l" defTabSz="1066800">
            <a:lnSpc>
              <a:spcPct val="90000"/>
            </a:lnSpc>
            <a:spcBef>
              <a:spcPct val="0"/>
            </a:spcBef>
            <a:spcAft>
              <a:spcPct val="20000"/>
            </a:spcAft>
            <a:buChar char="•"/>
          </a:pPr>
          <a:r>
            <a:rPr lang="en-US" sz="2400" kern="1200" dirty="0">
              <a:latin typeface="Arial" panose="020B0604020202020204" pitchFamily="34" charset="0"/>
              <a:cs typeface="Arial" panose="020B0604020202020204" pitchFamily="34" charset="0"/>
            </a:rPr>
            <a:t>Time consuming. </a:t>
          </a:r>
        </a:p>
        <a:p>
          <a:pPr marL="228600" lvl="1" indent="-228600" algn="l" defTabSz="1066800">
            <a:lnSpc>
              <a:spcPct val="90000"/>
            </a:lnSpc>
            <a:spcBef>
              <a:spcPct val="0"/>
            </a:spcBef>
            <a:spcAft>
              <a:spcPct val="20000"/>
            </a:spcAft>
            <a:buChar char="•"/>
          </a:pPr>
          <a:r>
            <a:rPr lang="en-GB" sz="2400" kern="1200" dirty="0">
              <a:latin typeface="Arial" panose="020B0604020202020204" pitchFamily="34" charset="0"/>
              <a:cs typeface="Arial" panose="020B0604020202020204" pitchFamily="34" charset="0"/>
            </a:rPr>
            <a:t>Cooperation understood as an aim itself.</a:t>
          </a:r>
          <a:endParaRPr lang="en-US" sz="2400" kern="1200" dirty="0">
            <a:latin typeface="Arial" panose="020B0604020202020204" pitchFamily="34" charset="0"/>
            <a:cs typeface="Arial" panose="020B0604020202020204" pitchFamily="34" charset="0"/>
          </a:endParaRPr>
        </a:p>
      </dsp:txBody>
      <dsp:txXfrm>
        <a:off x="0" y="1752602"/>
        <a:ext cx="8229600" cy="188824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7F984-45BE-4750-A9CE-7E50A764415B}">
      <dsp:nvSpPr>
        <dsp:cNvPr id="0" name=""/>
        <dsp:cNvSpPr/>
      </dsp:nvSpPr>
      <dsp:spPr>
        <a:xfrm>
          <a:off x="228618" y="297820"/>
          <a:ext cx="7772363" cy="959484"/>
        </a:xfrm>
        <a:prstGeom prst="roundRect">
          <a:avLst/>
        </a:prstGeom>
        <a:solidFill>
          <a:schemeClr val="tx1">
            <a:lumMod val="65000"/>
            <a:lumOff val="3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i="1" kern="1200" dirty="0"/>
            <a:t>Youth organizations can be a key actor for different initiatives with media</a:t>
          </a:r>
          <a:endParaRPr lang="en-US" sz="3200" i="1" kern="1200" dirty="0"/>
        </a:p>
      </dsp:txBody>
      <dsp:txXfrm>
        <a:off x="275456" y="344658"/>
        <a:ext cx="7678687" cy="865808"/>
      </dsp:txXfrm>
    </dsp:sp>
    <dsp:sp modelId="{C078FAC0-D1B5-4684-8F40-973EBD90DB4A}">
      <dsp:nvSpPr>
        <dsp:cNvPr id="0" name=""/>
        <dsp:cNvSpPr/>
      </dsp:nvSpPr>
      <dsp:spPr>
        <a:xfrm>
          <a:off x="0" y="1613662"/>
          <a:ext cx="8229600" cy="1742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40640" rIns="227584" bIns="40640" numCol="1" spcCol="1270" anchor="t" anchorCtr="0">
          <a:noAutofit/>
        </a:bodyPr>
        <a:lstStyle/>
        <a:p>
          <a:pPr marL="285750" lvl="1" indent="-285750" algn="l" defTabSz="1422400">
            <a:lnSpc>
              <a:spcPct val="90000"/>
            </a:lnSpc>
            <a:spcBef>
              <a:spcPct val="0"/>
            </a:spcBef>
            <a:spcAft>
              <a:spcPct val="20000"/>
            </a:spcAft>
            <a:buChar char="•"/>
          </a:pPr>
          <a:r>
            <a:rPr lang="en-GB" sz="3200" kern="1200" dirty="0">
              <a:latin typeface="Arial" panose="020B0604020202020204" pitchFamily="34" charset="0"/>
              <a:cs typeface="Arial" panose="020B0604020202020204" pitchFamily="34" charset="0"/>
            </a:rPr>
            <a:t>Refugees don’t want to be public and want their privacy to be respected. </a:t>
          </a:r>
          <a:endParaRPr lang="lt-LT" sz="3200" kern="1200" dirty="0">
            <a:latin typeface="Arial" panose="020B0604020202020204" pitchFamily="34" charset="0"/>
            <a:cs typeface="Arial" panose="020B0604020202020204" pitchFamily="34" charset="0"/>
          </a:endParaRPr>
        </a:p>
        <a:p>
          <a:pPr marL="285750" lvl="1" indent="-285750" algn="l" defTabSz="1422400">
            <a:lnSpc>
              <a:spcPct val="90000"/>
            </a:lnSpc>
            <a:spcBef>
              <a:spcPct val="0"/>
            </a:spcBef>
            <a:spcAft>
              <a:spcPct val="20000"/>
            </a:spcAft>
            <a:buChar char="•"/>
          </a:pPr>
          <a:r>
            <a:rPr lang="en-US" sz="3200" kern="1200" dirty="0">
              <a:latin typeface="Arial" panose="020B0604020202020204" pitchFamily="34" charset="0"/>
              <a:cs typeface="Arial" panose="020B0604020202020204" pitchFamily="34" charset="0"/>
            </a:rPr>
            <a:t>Lack of good examples.</a:t>
          </a:r>
        </a:p>
        <a:p>
          <a:pPr marL="285750" lvl="1" indent="-285750" algn="l" defTabSz="1422400">
            <a:lnSpc>
              <a:spcPct val="90000"/>
            </a:lnSpc>
            <a:spcBef>
              <a:spcPct val="0"/>
            </a:spcBef>
            <a:spcAft>
              <a:spcPct val="20000"/>
            </a:spcAft>
            <a:buChar char="•"/>
          </a:pPr>
          <a:r>
            <a:rPr lang="en-GB" sz="3200" kern="1200" dirty="0">
              <a:latin typeface="Arial" panose="020B0604020202020204" pitchFamily="34" charset="0"/>
              <a:cs typeface="Arial" panose="020B0604020202020204" pitchFamily="34" charset="0"/>
            </a:rPr>
            <a:t>Communities in small towns can be reluctant.</a:t>
          </a:r>
          <a:endParaRPr lang="en-US" sz="3200" kern="1200" dirty="0">
            <a:latin typeface="Arial" panose="020B0604020202020204" pitchFamily="34" charset="0"/>
            <a:cs typeface="Arial" panose="020B0604020202020204" pitchFamily="34" charset="0"/>
          </a:endParaRPr>
        </a:p>
      </dsp:txBody>
      <dsp:txXfrm>
        <a:off x="0" y="1613662"/>
        <a:ext cx="8229600" cy="174299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75480B-59C7-4E2D-8473-477198B755EF}">
      <dsp:nvSpPr>
        <dsp:cNvPr id="0" name=""/>
        <dsp:cNvSpPr/>
      </dsp:nvSpPr>
      <dsp:spPr>
        <a:xfrm rot="5400000">
          <a:off x="-277910" y="281144"/>
          <a:ext cx="1852736" cy="1296915"/>
        </a:xfrm>
        <a:prstGeom prst="chevron">
          <a:avLst/>
        </a:prstGeom>
        <a:solidFill>
          <a:srgbClr val="DDC026"/>
        </a:solidFill>
        <a:ln w="25400" cap="flat" cmpd="sng" algn="ctr">
          <a:solidFill>
            <a:schemeClr val="bg1">
              <a:lumMod val="9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lang="en-GB" sz="1400" b="1" kern="1200" dirty="0">
            <a:solidFill>
              <a:schemeClr val="tx1"/>
            </a:solidFill>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r>
            <a:rPr lang="en-GB" sz="1400" b="1" kern="1200" dirty="0">
              <a:solidFill>
                <a:schemeClr val="tx1"/>
              </a:solidFill>
              <a:latin typeface="Arial" panose="020B0604020202020204" pitchFamily="34" charset="0"/>
              <a:cs typeface="Arial" panose="020B0604020202020204" pitchFamily="34" charset="0"/>
            </a:rPr>
            <a:t>Youth centres and youth NGOs </a:t>
          </a:r>
          <a:endParaRPr lang="en-US" sz="1400" b="1" kern="1200" dirty="0">
            <a:solidFill>
              <a:schemeClr val="tx1"/>
            </a:solidFill>
            <a:latin typeface="Arial" panose="020B0604020202020204" pitchFamily="34" charset="0"/>
            <a:cs typeface="Arial" panose="020B0604020202020204" pitchFamily="34" charset="0"/>
          </a:endParaRPr>
        </a:p>
      </dsp:txBody>
      <dsp:txXfrm rot="-5400000">
        <a:off x="1" y="651692"/>
        <a:ext cx="1296915" cy="555821"/>
      </dsp:txXfrm>
    </dsp:sp>
    <dsp:sp modelId="{FBF8927E-1899-441F-BECE-2A498B789582}">
      <dsp:nvSpPr>
        <dsp:cNvPr id="0" name=""/>
        <dsp:cNvSpPr/>
      </dsp:nvSpPr>
      <dsp:spPr>
        <a:xfrm rot="5400000">
          <a:off x="4046501" y="-2746352"/>
          <a:ext cx="1204911" cy="6704084"/>
        </a:xfrm>
        <a:prstGeom prst="round2SameRect">
          <a:avLst/>
        </a:prstGeom>
        <a:solidFill>
          <a:schemeClr val="tx1">
            <a:lumMod val="65000"/>
            <a:lumOff val="35000"/>
            <a:alpha val="90000"/>
          </a:schemeClr>
        </a:solidFill>
        <a:ln w="25400" cap="flat" cmpd="sng" algn="ctr">
          <a:solidFill>
            <a:schemeClr val="bg1">
              <a:lumMod val="9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noProof="0" dirty="0">
              <a:solidFill>
                <a:schemeClr val="bg1"/>
              </a:solidFill>
            </a:rPr>
            <a:t>Have to assess their own capabilities, resources, etc. </a:t>
          </a:r>
          <a:endParaRPr lang="en-US" sz="1600" kern="1200" noProof="0" dirty="0">
            <a:solidFill>
              <a:schemeClr val="bg1"/>
            </a:solidFill>
          </a:endParaRPr>
        </a:p>
        <a:p>
          <a:pPr marL="171450" lvl="1" indent="-171450" algn="l" defTabSz="711200">
            <a:lnSpc>
              <a:spcPct val="90000"/>
            </a:lnSpc>
            <a:spcBef>
              <a:spcPct val="0"/>
            </a:spcBef>
            <a:spcAft>
              <a:spcPct val="15000"/>
            </a:spcAft>
            <a:buChar char="•"/>
          </a:pPr>
          <a:r>
            <a:rPr lang="en-US" sz="1600" kern="1200" noProof="0" dirty="0">
              <a:solidFill>
                <a:schemeClr val="bg1"/>
              </a:solidFill>
            </a:rPr>
            <a:t>Organizations shouldn’t depart extremely from </a:t>
          </a:r>
          <a:r>
            <a:rPr lang="en-US" sz="1600" i="1" kern="1200" noProof="0" dirty="0">
              <a:solidFill>
                <a:schemeClr val="bg1"/>
              </a:solidFill>
            </a:rPr>
            <a:t>what they do the best</a:t>
          </a:r>
          <a:r>
            <a:rPr lang="en-US" sz="1600" kern="1200" noProof="0" dirty="0">
              <a:solidFill>
                <a:schemeClr val="bg1"/>
              </a:solidFill>
            </a:rPr>
            <a:t>. “Hunting for finances”, were additional funds are allocated can lead to distortion of institution. </a:t>
          </a:r>
        </a:p>
      </dsp:txBody>
      <dsp:txXfrm rot="-5400000">
        <a:off x="1296915" y="62053"/>
        <a:ext cx="6645265" cy="1087273"/>
      </dsp:txXfrm>
    </dsp:sp>
    <dsp:sp modelId="{890484C9-B175-4BA3-A2F4-4F70F137D4BA}">
      <dsp:nvSpPr>
        <dsp:cNvPr id="0" name=""/>
        <dsp:cNvSpPr/>
      </dsp:nvSpPr>
      <dsp:spPr>
        <a:xfrm rot="5400000">
          <a:off x="-277910" y="1942342"/>
          <a:ext cx="1852736" cy="1296915"/>
        </a:xfrm>
        <a:prstGeom prst="chevron">
          <a:avLst/>
        </a:prstGeom>
        <a:solidFill>
          <a:srgbClr val="DDC026"/>
        </a:solidFill>
        <a:ln w="25400" cap="flat" cmpd="sng" algn="ctr">
          <a:solidFill>
            <a:schemeClr val="bg1">
              <a:lumMod val="9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 tIns="635" rIns="635" bIns="635" numCol="1" spcCol="1270" anchor="ctr" anchorCtr="0">
          <a:noAutofit/>
        </a:bodyPr>
        <a:lstStyle/>
        <a:p>
          <a:pPr marL="0" lvl="0" indent="0" algn="ctr" defTabSz="44450">
            <a:lnSpc>
              <a:spcPct val="90000"/>
            </a:lnSpc>
            <a:spcBef>
              <a:spcPct val="0"/>
            </a:spcBef>
            <a:spcAft>
              <a:spcPct val="35000"/>
            </a:spcAft>
            <a:buNone/>
          </a:pPr>
          <a:endParaRPr lang="en-GB" sz="100" b="1" kern="1200" dirty="0">
            <a:solidFill>
              <a:schemeClr val="tx1"/>
            </a:solidFill>
            <a:latin typeface="Arial" panose="020B0604020202020204" pitchFamily="34" charset="0"/>
            <a:cs typeface="Arial" panose="020B0604020202020204" pitchFamily="34" charset="0"/>
          </a:endParaRPr>
        </a:p>
        <a:p>
          <a:pPr marL="0" lvl="0" indent="0" algn="ctr" defTabSz="4445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Open youth </a:t>
          </a:r>
          <a:r>
            <a:rPr lang="en-US" sz="1400" b="1" kern="1200" dirty="0" err="1">
              <a:solidFill>
                <a:schemeClr val="tx1"/>
              </a:solidFill>
              <a:latin typeface="Arial" panose="020B0604020202020204" pitchFamily="34" charset="0"/>
              <a:cs typeface="Arial" panose="020B0604020202020204" pitchFamily="34" charset="0"/>
            </a:rPr>
            <a:t>centres</a:t>
          </a:r>
          <a:r>
            <a:rPr lang="en-US" sz="1400" b="1" kern="1200" dirty="0">
              <a:solidFill>
                <a:schemeClr val="tx1"/>
              </a:solidFill>
              <a:latin typeface="Arial" panose="020B0604020202020204" pitchFamily="34" charset="0"/>
              <a:cs typeface="Arial" panose="020B0604020202020204" pitchFamily="34" charset="0"/>
            </a:rPr>
            <a:t> </a:t>
          </a:r>
        </a:p>
      </dsp:txBody>
      <dsp:txXfrm rot="-5400000">
        <a:off x="1" y="2312890"/>
        <a:ext cx="1296915" cy="555821"/>
      </dsp:txXfrm>
    </dsp:sp>
    <dsp:sp modelId="{33203DFD-FF22-421B-8193-B9BAD6B0A5A2}">
      <dsp:nvSpPr>
        <dsp:cNvPr id="0" name=""/>
        <dsp:cNvSpPr/>
      </dsp:nvSpPr>
      <dsp:spPr>
        <a:xfrm rot="5400000">
          <a:off x="4046818" y="-1085471"/>
          <a:ext cx="1204278" cy="6704084"/>
        </a:xfrm>
        <a:prstGeom prst="round2SameRect">
          <a:avLst/>
        </a:prstGeom>
        <a:solidFill>
          <a:schemeClr val="tx1">
            <a:lumMod val="65000"/>
            <a:lumOff val="35000"/>
            <a:alpha val="90000"/>
          </a:schemeClr>
        </a:solidFill>
        <a:ln w="25400" cap="flat" cmpd="sng" algn="ctr">
          <a:solidFill>
            <a:schemeClr val="bg1">
              <a:lumMod val="9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noProof="0" dirty="0">
              <a:solidFill>
                <a:schemeClr val="bg1"/>
              </a:solidFill>
            </a:rPr>
            <a:t>Must to think out well each element of interaction.</a:t>
          </a:r>
          <a:endParaRPr lang="en-US" sz="1600" kern="1200" noProof="0" dirty="0">
            <a:solidFill>
              <a:schemeClr val="bg1"/>
            </a:solidFill>
          </a:endParaRPr>
        </a:p>
        <a:p>
          <a:pPr marL="171450" lvl="1" indent="-171450" algn="l" defTabSz="711200">
            <a:lnSpc>
              <a:spcPct val="90000"/>
            </a:lnSpc>
            <a:spcBef>
              <a:spcPct val="0"/>
            </a:spcBef>
            <a:spcAft>
              <a:spcPct val="15000"/>
            </a:spcAft>
            <a:buChar char="•"/>
          </a:pPr>
          <a:r>
            <a:rPr lang="en-US" sz="1600" kern="1200" noProof="0" dirty="0">
              <a:solidFill>
                <a:schemeClr val="bg1"/>
              </a:solidFill>
            </a:rPr>
            <a:t>It should start with the simplest activities, giving time for refugees to do nothing, not to put pressure and high expectations. </a:t>
          </a:r>
        </a:p>
      </dsp:txBody>
      <dsp:txXfrm rot="-5400000">
        <a:off x="1296915" y="1723220"/>
        <a:ext cx="6645296" cy="1086702"/>
      </dsp:txXfrm>
    </dsp:sp>
    <dsp:sp modelId="{C97A33D5-D704-4A6A-9DD6-C604036113F7}">
      <dsp:nvSpPr>
        <dsp:cNvPr id="0" name=""/>
        <dsp:cNvSpPr/>
      </dsp:nvSpPr>
      <dsp:spPr>
        <a:xfrm rot="5400000">
          <a:off x="-277910" y="3603540"/>
          <a:ext cx="1852736" cy="1296915"/>
        </a:xfrm>
        <a:prstGeom prst="chevron">
          <a:avLst/>
        </a:prstGeom>
        <a:solidFill>
          <a:srgbClr val="DDC026"/>
        </a:solidFill>
        <a:ln w="25400" cap="flat" cmpd="sng" algn="ctr">
          <a:solidFill>
            <a:schemeClr val="bg1">
              <a:lumMod val="9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Youth workers </a:t>
          </a:r>
        </a:p>
      </dsp:txBody>
      <dsp:txXfrm rot="-5400000">
        <a:off x="1" y="3974088"/>
        <a:ext cx="1296915" cy="555821"/>
      </dsp:txXfrm>
    </dsp:sp>
    <dsp:sp modelId="{11CD6062-D56E-43C1-B660-D248527E603E}">
      <dsp:nvSpPr>
        <dsp:cNvPr id="0" name=""/>
        <dsp:cNvSpPr/>
      </dsp:nvSpPr>
      <dsp:spPr>
        <a:xfrm rot="5400000">
          <a:off x="4046818" y="575726"/>
          <a:ext cx="1204278" cy="6704084"/>
        </a:xfrm>
        <a:prstGeom prst="round2SameRect">
          <a:avLst/>
        </a:prstGeom>
        <a:solidFill>
          <a:schemeClr val="tx1">
            <a:lumMod val="65000"/>
            <a:lumOff val="35000"/>
            <a:alpha val="90000"/>
          </a:schemeClr>
        </a:solidFill>
        <a:ln w="25400" cap="flat" cmpd="sng" algn="ctr">
          <a:solidFill>
            <a:schemeClr val="bg1">
              <a:lumMod val="9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noProof="0">
              <a:solidFill>
                <a:schemeClr val="bg1"/>
              </a:solidFill>
            </a:rPr>
            <a:t>Need to receive training on working with young people from refugee background and including them into activities with local youth.</a:t>
          </a:r>
          <a:endParaRPr lang="en-US" sz="1600" kern="1200" noProof="0" dirty="0">
            <a:solidFill>
              <a:schemeClr val="bg1"/>
            </a:solidFill>
          </a:endParaRPr>
        </a:p>
        <a:p>
          <a:pPr marL="171450" lvl="1" indent="-171450" algn="l" defTabSz="711200">
            <a:lnSpc>
              <a:spcPct val="90000"/>
            </a:lnSpc>
            <a:spcBef>
              <a:spcPct val="0"/>
            </a:spcBef>
            <a:spcAft>
              <a:spcPct val="15000"/>
            </a:spcAft>
            <a:buChar char="•"/>
          </a:pPr>
          <a:r>
            <a:rPr lang="en-US" sz="1600" kern="1200" noProof="0" dirty="0">
              <a:solidFill>
                <a:schemeClr val="bg1"/>
              </a:solidFill>
            </a:rPr>
            <a:t>The training should include intercultural learning, human rights education, diversity, work with groups, conflict management, and interfaith. </a:t>
          </a:r>
        </a:p>
      </dsp:txBody>
      <dsp:txXfrm rot="-5400000">
        <a:off x="1296915" y="3384417"/>
        <a:ext cx="6645296" cy="10867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1934" r="43662" b="11067"/>
          <a:stretch/>
        </p:blipFill>
        <p:spPr>
          <a:xfrm>
            <a:off x="3048000" y="1"/>
            <a:ext cx="6096000" cy="6858000"/>
          </a:xfrm>
          <a:prstGeom prst="rect">
            <a:avLst/>
          </a:prstGeom>
        </p:spPr>
      </p:pic>
      <p:sp>
        <p:nvSpPr>
          <p:cNvPr id="4" name="Flowchart: Data 3"/>
          <p:cNvSpPr/>
          <p:nvPr/>
        </p:nvSpPr>
        <p:spPr>
          <a:xfrm>
            <a:off x="-2786418" y="-1219200"/>
            <a:ext cx="8305800" cy="8686800"/>
          </a:xfrm>
          <a:prstGeom prst="flowChartInputOutpu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228600" y="457200"/>
            <a:ext cx="5562600" cy="2209800"/>
          </a:xfrm>
          <a:prstGeom prst="rect">
            <a:avLst/>
          </a:prstGeom>
          <a:solidFill>
            <a:srgbClr val="DDC026"/>
          </a:solidFill>
          <a:ln>
            <a:noFill/>
          </a:ln>
          <a:effectLst>
            <a:outerShdw blurRad="165100" dist="38100" dir="9000000" sx="103000" sy="10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ubtitle 2"/>
          <p:cNvSpPr>
            <a:spLocks noGrp="1"/>
          </p:cNvSpPr>
          <p:nvPr>
            <p:ph type="subTitle" idx="1"/>
          </p:nvPr>
        </p:nvSpPr>
        <p:spPr>
          <a:xfrm>
            <a:off x="4495800" y="5376178"/>
            <a:ext cx="4191000" cy="1329422"/>
          </a:xfrm>
        </p:spPr>
        <p:txBody>
          <a:bodyPr>
            <a:noAutofit/>
          </a:bodyPr>
          <a:lstStyle/>
          <a:p>
            <a:pPr algn="l"/>
            <a:r>
              <a:rPr lang="en-GB" sz="2800" dirty="0">
                <a:solidFill>
                  <a:schemeClr val="bg1"/>
                </a:solidFill>
                <a:latin typeface="Arial" panose="020B0604020202020204" pitchFamily="34" charset="0"/>
                <a:cs typeface="Arial" panose="020B0604020202020204" pitchFamily="34" charset="0"/>
              </a:rPr>
              <a:t>Research on youth work role in supporting social integration of refugees</a:t>
            </a:r>
            <a:endParaRPr lang="lt-LT" sz="2800" dirty="0">
              <a:solidFill>
                <a:schemeClr val="bg1"/>
              </a:solidFill>
              <a:latin typeface="Arial" panose="020B0604020202020204" pitchFamily="34" charset="0"/>
              <a:cs typeface="Arial" panose="020B0604020202020204" pitchFamily="34" charset="0"/>
            </a:endParaRPr>
          </a:p>
        </p:txBody>
      </p:sp>
      <p:sp>
        <p:nvSpPr>
          <p:cNvPr id="2" name="Title 1"/>
          <p:cNvSpPr>
            <a:spLocks noGrp="1"/>
          </p:cNvSpPr>
          <p:nvPr>
            <p:ph type="ctrTitle"/>
          </p:nvPr>
        </p:nvSpPr>
        <p:spPr>
          <a:xfrm>
            <a:off x="304800" y="609600"/>
            <a:ext cx="5715000" cy="1905000"/>
          </a:xfrm>
        </p:spPr>
        <p:txBody>
          <a:bodyPr>
            <a:normAutofit fontScale="90000"/>
          </a:bodyPr>
          <a:lstStyle/>
          <a:p>
            <a:pPr algn="l"/>
            <a:r>
              <a:rPr lang="en-GB" b="1" cap="all" dirty="0"/>
              <a:t>integrating refugees through youth work activities</a:t>
            </a:r>
            <a:endParaRPr lang="lt-LT" sz="4000" b="1"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5730239"/>
            <a:ext cx="2044293" cy="899161"/>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0940" y="5933259"/>
            <a:ext cx="1359352" cy="54374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3913" y="4332928"/>
            <a:ext cx="1147280" cy="1382072"/>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2093" y="2819400"/>
            <a:ext cx="2216300" cy="1655299"/>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2818" y="5181600"/>
            <a:ext cx="1928460" cy="399917"/>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1887" y="4445280"/>
            <a:ext cx="2119028" cy="431520"/>
          </a:xfrm>
          <a:prstGeom prst="rect">
            <a:avLst/>
          </a:prstGeom>
        </p:spPr>
      </p:pic>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8600" y="2362200"/>
            <a:ext cx="2498609" cy="24951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p:cNvSpPr/>
          <p:nvPr/>
        </p:nvSpPr>
        <p:spPr>
          <a:xfrm>
            <a:off x="0" y="457200"/>
            <a:ext cx="9144000" cy="1143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457200" y="533400"/>
            <a:ext cx="8229600" cy="990600"/>
          </a:xfrm>
        </p:spPr>
        <p:txBody>
          <a:bodyPr>
            <a:normAutofit/>
          </a:bodyPr>
          <a:lstStyle/>
          <a:p>
            <a:pPr>
              <a:buNone/>
            </a:pPr>
            <a:r>
              <a:rPr lang="en-US" sz="2400" b="1" dirty="0">
                <a:solidFill>
                  <a:srgbClr val="DDC026"/>
                </a:solidFill>
                <a:latin typeface="Arial" panose="020B0604020202020204" pitchFamily="34" charset="0"/>
                <a:cs typeface="Arial" panose="020B0604020202020204" pitchFamily="34" charset="0"/>
              </a:rPr>
              <a:t>Implementation of research</a:t>
            </a:r>
            <a:r>
              <a:rPr lang="en-US" sz="2400" dirty="0">
                <a:solidFill>
                  <a:srgbClr val="DDC026"/>
                </a:solidFill>
                <a:latin typeface="Arial" panose="020B0604020202020204" pitchFamily="34" charset="0"/>
                <a:cs typeface="Arial" panose="020B0604020202020204" pitchFamily="34" charset="0"/>
              </a:rPr>
              <a:t>: </a:t>
            </a:r>
            <a:r>
              <a:rPr lang="en-US" sz="2400" dirty="0">
                <a:solidFill>
                  <a:schemeClr val="bg1"/>
                </a:solidFill>
                <a:latin typeface="Arial" panose="020B0604020202020204" pitchFamily="34" charset="0"/>
                <a:cs typeface="Arial" panose="020B0604020202020204" pitchFamily="34" charset="0"/>
              </a:rPr>
              <a:t>July – September 2016.</a:t>
            </a:r>
          </a:p>
          <a:p>
            <a:pPr>
              <a:buNone/>
            </a:pPr>
            <a:r>
              <a:rPr lang="en-US" sz="2400" b="1" dirty="0">
                <a:solidFill>
                  <a:srgbClr val="DDC026"/>
                </a:solidFill>
                <a:latin typeface="Arial" panose="020B0604020202020204" pitchFamily="34" charset="0"/>
                <a:cs typeface="Arial" panose="020B0604020202020204" pitchFamily="34" charset="0"/>
              </a:rPr>
              <a:t>Location of research</a:t>
            </a:r>
            <a:r>
              <a:rPr lang="en-US" sz="2400" dirty="0">
                <a:solidFill>
                  <a:srgbClr val="DDC026"/>
                </a:solidFill>
                <a:latin typeface="Arial" panose="020B0604020202020204" pitchFamily="34" charset="0"/>
                <a:cs typeface="Arial" panose="020B0604020202020204" pitchFamily="34" charset="0"/>
              </a:rPr>
              <a:t>: </a:t>
            </a:r>
            <a:r>
              <a:rPr lang="en-US" sz="2400" dirty="0">
                <a:solidFill>
                  <a:schemeClr val="bg1"/>
                </a:solidFill>
                <a:latin typeface="Arial" panose="020B0604020202020204" pitchFamily="34" charset="0"/>
                <a:cs typeface="Arial" panose="020B0604020202020204" pitchFamily="34" charset="0"/>
              </a:rPr>
              <a:t>Lithuania and Latvia.</a:t>
            </a:r>
            <a:endParaRPr lang="lt-LT" sz="2400" dirty="0">
              <a:solidFill>
                <a:schemeClr val="bg1"/>
              </a:solidFill>
              <a:latin typeface="Arial" panose="020B0604020202020204" pitchFamily="34" charset="0"/>
              <a:cs typeface="Arial" panose="020B0604020202020204" pitchFamily="34" charset="0"/>
            </a:endParaRPr>
          </a:p>
        </p:txBody>
      </p:sp>
      <p:sp>
        <p:nvSpPr>
          <p:cNvPr id="5" name="TextBox 4"/>
          <p:cNvSpPr txBox="1"/>
          <p:nvPr/>
        </p:nvSpPr>
        <p:spPr>
          <a:xfrm>
            <a:off x="3352800" y="2057400"/>
            <a:ext cx="5334000" cy="3785652"/>
          </a:xfrm>
          <a:prstGeom prst="rect">
            <a:avLst/>
          </a:prstGeom>
          <a:noFill/>
        </p:spPr>
        <p:txBody>
          <a:bodyPr wrap="square" rtlCol="0">
            <a:spAutoFit/>
          </a:bodyPr>
          <a:lstStyle/>
          <a:p>
            <a:pPr>
              <a:buNone/>
            </a:pPr>
            <a:r>
              <a:rPr lang="lt-LT" sz="2400" dirty="0"/>
              <a:t>	</a:t>
            </a:r>
            <a:r>
              <a:rPr lang="en-US" sz="2400" dirty="0"/>
              <a:t>Research is made to provide related evidence for enhancing youth work practice, to understand better the current reality, the potential of youth work in coordinated intervention of social integration of refugees in new communities. The </a:t>
            </a:r>
            <a:r>
              <a:rPr lang="en-US" sz="2400" b="1" dirty="0">
                <a:solidFill>
                  <a:srgbClr val="DDC026"/>
                </a:solidFill>
              </a:rPr>
              <a:t>aim</a:t>
            </a:r>
            <a:r>
              <a:rPr lang="en-US" sz="2400" dirty="0">
                <a:solidFill>
                  <a:srgbClr val="DDC026"/>
                </a:solidFill>
              </a:rPr>
              <a:t> </a:t>
            </a:r>
            <a:r>
              <a:rPr lang="en-US" sz="2400" b="1" dirty="0">
                <a:solidFill>
                  <a:srgbClr val="DDC026"/>
                </a:solidFill>
              </a:rPr>
              <a:t>of research</a:t>
            </a:r>
            <a:r>
              <a:rPr lang="en-US" sz="2400" dirty="0">
                <a:solidFill>
                  <a:srgbClr val="DDC026"/>
                </a:solidFill>
              </a:rPr>
              <a:t> </a:t>
            </a:r>
            <a:r>
              <a:rPr lang="en-US" sz="2400" dirty="0"/>
              <a:t>is to examine the possibilities of integrating refugees through youth work activities in Lithuania and Latvia.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954" y="2456654"/>
            <a:ext cx="2539682" cy="2679365"/>
          </a:xfrm>
          <a:prstGeom prst="rect">
            <a:avLst/>
          </a:prstGeom>
        </p:spPr>
      </p:pic>
      <p:cxnSp>
        <p:nvCxnSpPr>
          <p:cNvPr id="8" name="Straight Connector 7"/>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Flowchart: Card 1"/>
          <p:cNvSpPr/>
          <p:nvPr/>
        </p:nvSpPr>
        <p:spPr>
          <a:xfrm rot="10800000">
            <a:off x="304797" y="1523995"/>
            <a:ext cx="8534401" cy="4806848"/>
          </a:xfrm>
          <a:custGeom>
            <a:avLst/>
            <a:gdLst>
              <a:gd name="connsiteX0" fmla="*/ 0 w 10000"/>
              <a:gd name="connsiteY0" fmla="*/ 2000 h 10000"/>
              <a:gd name="connsiteX1" fmla="*/ 2000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00"/>
              <a:gd name="connsiteY0" fmla="*/ 2000 h 10000"/>
              <a:gd name="connsiteX1" fmla="*/ 898 w 10000"/>
              <a:gd name="connsiteY1" fmla="*/ 0 h 10000"/>
              <a:gd name="connsiteX2" fmla="*/ 10000 w 10000"/>
              <a:gd name="connsiteY2" fmla="*/ 0 h 10000"/>
              <a:gd name="connsiteX3" fmla="*/ 10000 w 10000"/>
              <a:gd name="connsiteY3" fmla="*/ 10000 h 10000"/>
              <a:gd name="connsiteX4" fmla="*/ 0 w 10000"/>
              <a:gd name="connsiteY4" fmla="*/ 10000 h 10000"/>
              <a:gd name="connsiteX5" fmla="*/ 0 w 10000"/>
              <a:gd name="connsiteY5" fmla="*/ 2000 h 10000"/>
              <a:gd name="connsiteX0" fmla="*/ 0 w 10010"/>
              <a:gd name="connsiteY0" fmla="*/ 1246 h 10000"/>
              <a:gd name="connsiteX1" fmla="*/ 908 w 10010"/>
              <a:gd name="connsiteY1" fmla="*/ 0 h 10000"/>
              <a:gd name="connsiteX2" fmla="*/ 10010 w 10010"/>
              <a:gd name="connsiteY2" fmla="*/ 0 h 10000"/>
              <a:gd name="connsiteX3" fmla="*/ 10010 w 10010"/>
              <a:gd name="connsiteY3" fmla="*/ 10000 h 10000"/>
              <a:gd name="connsiteX4" fmla="*/ 10 w 10010"/>
              <a:gd name="connsiteY4" fmla="*/ 10000 h 10000"/>
              <a:gd name="connsiteX5" fmla="*/ 0 w 10010"/>
              <a:gd name="connsiteY5" fmla="*/ 1246 h 10000"/>
              <a:gd name="connsiteX0" fmla="*/ 0 w 10010"/>
              <a:gd name="connsiteY0" fmla="*/ 1680 h 10000"/>
              <a:gd name="connsiteX1" fmla="*/ 908 w 10010"/>
              <a:gd name="connsiteY1" fmla="*/ 0 h 10000"/>
              <a:gd name="connsiteX2" fmla="*/ 10010 w 10010"/>
              <a:gd name="connsiteY2" fmla="*/ 0 h 10000"/>
              <a:gd name="connsiteX3" fmla="*/ 10010 w 10010"/>
              <a:gd name="connsiteY3" fmla="*/ 10000 h 10000"/>
              <a:gd name="connsiteX4" fmla="*/ 10 w 10010"/>
              <a:gd name="connsiteY4" fmla="*/ 10000 h 10000"/>
              <a:gd name="connsiteX5" fmla="*/ 0 w 10010"/>
              <a:gd name="connsiteY5" fmla="*/ 1680 h 10000"/>
              <a:gd name="connsiteX0" fmla="*/ 0 w 10010"/>
              <a:gd name="connsiteY0" fmla="*/ 1026 h 10000"/>
              <a:gd name="connsiteX1" fmla="*/ 908 w 10010"/>
              <a:gd name="connsiteY1" fmla="*/ 0 h 10000"/>
              <a:gd name="connsiteX2" fmla="*/ 10010 w 10010"/>
              <a:gd name="connsiteY2" fmla="*/ 0 h 10000"/>
              <a:gd name="connsiteX3" fmla="*/ 10010 w 10010"/>
              <a:gd name="connsiteY3" fmla="*/ 10000 h 10000"/>
              <a:gd name="connsiteX4" fmla="*/ 10 w 10010"/>
              <a:gd name="connsiteY4" fmla="*/ 10000 h 10000"/>
              <a:gd name="connsiteX5" fmla="*/ 0 w 10010"/>
              <a:gd name="connsiteY5" fmla="*/ 1026 h 10000"/>
              <a:gd name="connsiteX0" fmla="*/ 0 w 10010"/>
              <a:gd name="connsiteY0" fmla="*/ 788 h 10000"/>
              <a:gd name="connsiteX1" fmla="*/ 908 w 10010"/>
              <a:gd name="connsiteY1" fmla="*/ 0 h 10000"/>
              <a:gd name="connsiteX2" fmla="*/ 10010 w 10010"/>
              <a:gd name="connsiteY2" fmla="*/ 0 h 10000"/>
              <a:gd name="connsiteX3" fmla="*/ 10010 w 10010"/>
              <a:gd name="connsiteY3" fmla="*/ 10000 h 10000"/>
              <a:gd name="connsiteX4" fmla="*/ 10 w 10010"/>
              <a:gd name="connsiteY4" fmla="*/ 10000 h 10000"/>
              <a:gd name="connsiteX5" fmla="*/ 0 w 10010"/>
              <a:gd name="connsiteY5" fmla="*/ 788 h 10000"/>
              <a:gd name="connsiteX0" fmla="*/ 0 w 10010"/>
              <a:gd name="connsiteY0" fmla="*/ 801 h 10013"/>
              <a:gd name="connsiteX1" fmla="*/ 595 w 10010"/>
              <a:gd name="connsiteY1" fmla="*/ 0 h 10013"/>
              <a:gd name="connsiteX2" fmla="*/ 10010 w 10010"/>
              <a:gd name="connsiteY2" fmla="*/ 13 h 10013"/>
              <a:gd name="connsiteX3" fmla="*/ 10010 w 10010"/>
              <a:gd name="connsiteY3" fmla="*/ 10013 h 10013"/>
              <a:gd name="connsiteX4" fmla="*/ 10 w 10010"/>
              <a:gd name="connsiteY4" fmla="*/ 10013 h 10013"/>
              <a:gd name="connsiteX5" fmla="*/ 0 w 10010"/>
              <a:gd name="connsiteY5" fmla="*/ 801 h 1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0" h="10013">
                <a:moveTo>
                  <a:pt x="0" y="801"/>
                </a:moveTo>
                <a:lnTo>
                  <a:pt x="595" y="0"/>
                </a:lnTo>
                <a:lnTo>
                  <a:pt x="10010" y="13"/>
                </a:lnTo>
                <a:lnTo>
                  <a:pt x="10010" y="10013"/>
                </a:lnTo>
                <a:lnTo>
                  <a:pt x="10" y="10013"/>
                </a:lnTo>
                <a:cubicBezTo>
                  <a:pt x="7" y="7095"/>
                  <a:pt x="3" y="3719"/>
                  <a:pt x="0" y="801"/>
                </a:cubicBezTo>
                <a:close/>
              </a:path>
            </a:pathLst>
          </a:custGeom>
          <a:solidFill>
            <a:srgbClr val="DDC02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 name="Straight Connector 4"/>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
        <p:nvSpPr>
          <p:cNvPr id="3" name="Content Placeholder 2"/>
          <p:cNvSpPr>
            <a:spLocks noGrp="1"/>
          </p:cNvSpPr>
          <p:nvPr>
            <p:ph idx="1"/>
          </p:nvPr>
        </p:nvSpPr>
        <p:spPr>
          <a:xfrm>
            <a:off x="421213" y="152400"/>
            <a:ext cx="8301571" cy="6172202"/>
          </a:xfrm>
          <a:ln>
            <a:noFill/>
          </a:ln>
        </p:spPr>
        <p:txBody>
          <a:bodyPr>
            <a:normAutofit lnSpcReduction="10000"/>
          </a:bodyPr>
          <a:lstStyle/>
          <a:p>
            <a:pPr>
              <a:buNone/>
            </a:pPr>
            <a:r>
              <a:rPr lang="en-US" sz="2800" dirty="0">
                <a:solidFill>
                  <a:srgbClr val="DDC026"/>
                </a:solidFill>
                <a:latin typeface="Arial Black" panose="020B0A04020102020204" pitchFamily="34" charset="0"/>
                <a:cs typeface="Arial" panose="020B0604020202020204" pitchFamily="34" charset="0"/>
              </a:rPr>
              <a:t>In order to achieve the objectives of the study, </a:t>
            </a:r>
            <a:r>
              <a:rPr lang="en-US" sz="2800" b="1" dirty="0">
                <a:solidFill>
                  <a:srgbClr val="DDC026"/>
                </a:solidFill>
                <a:latin typeface="Arial Black" panose="020B0A04020102020204" pitchFamily="34" charset="0"/>
                <a:cs typeface="Arial" panose="020B0604020202020204" pitchFamily="34" charset="0"/>
              </a:rPr>
              <a:t>qualitative research strategy</a:t>
            </a:r>
            <a:r>
              <a:rPr lang="en-US" sz="2800" dirty="0">
                <a:solidFill>
                  <a:srgbClr val="DDC026"/>
                </a:solidFill>
                <a:latin typeface="Arial Black" panose="020B0A04020102020204" pitchFamily="34" charset="0"/>
                <a:cs typeface="Arial" panose="020B0604020202020204" pitchFamily="34" charset="0"/>
              </a:rPr>
              <a:t> was chosen. </a:t>
            </a:r>
          </a:p>
          <a:p>
            <a:pPr>
              <a:buNone/>
            </a:pPr>
            <a:endParaRPr lang="en-US" sz="1400" b="1" dirty="0">
              <a:latin typeface="Arial" panose="020B0604020202020204" pitchFamily="34" charset="0"/>
              <a:cs typeface="Arial" panose="020B0604020202020204" pitchFamily="34" charset="0"/>
            </a:endParaRPr>
          </a:p>
          <a:p>
            <a:pPr>
              <a:buNone/>
            </a:pPr>
            <a:r>
              <a:rPr lang="en-US" sz="1800" b="1" dirty="0">
                <a:solidFill>
                  <a:schemeClr val="tx1">
                    <a:lumMod val="75000"/>
                    <a:lumOff val="25000"/>
                  </a:schemeClr>
                </a:solidFill>
                <a:latin typeface="Arial" panose="020B0604020202020204" pitchFamily="34" charset="0"/>
                <a:cs typeface="Arial" panose="020B0604020202020204" pitchFamily="34" charset="0"/>
              </a:rPr>
              <a:t>Literature review:  </a:t>
            </a:r>
            <a:r>
              <a:rPr lang="en-US" sz="1800" dirty="0">
                <a:solidFill>
                  <a:schemeClr val="bg1"/>
                </a:solidFill>
                <a:latin typeface="Arial" panose="020B0604020202020204" pitchFamily="34" charset="0"/>
                <a:cs typeface="Arial" panose="020B0604020202020204" pitchFamily="34" charset="0"/>
              </a:rPr>
              <a:t>already done researches on integration of refugees as well as documents and strategies applied on the European level.</a:t>
            </a:r>
          </a:p>
          <a:p>
            <a:pPr>
              <a:buNone/>
            </a:pPr>
            <a:endParaRPr lang="en-US" sz="1050" b="1" dirty="0">
              <a:latin typeface="Arial" panose="020B0604020202020204" pitchFamily="34" charset="0"/>
              <a:cs typeface="Arial" panose="020B0604020202020204" pitchFamily="34" charset="0"/>
            </a:endParaRPr>
          </a:p>
          <a:p>
            <a:pPr lvl="0">
              <a:buNone/>
            </a:pPr>
            <a:r>
              <a:rPr lang="en-US" sz="1800" b="1" dirty="0">
                <a:solidFill>
                  <a:schemeClr val="tx1">
                    <a:lumMod val="75000"/>
                    <a:lumOff val="25000"/>
                  </a:schemeClr>
                </a:solidFill>
                <a:latin typeface="Arial" panose="020B0604020202020204" pitchFamily="34" charset="0"/>
                <a:cs typeface="Arial" panose="020B0604020202020204" pitchFamily="34" charset="0"/>
              </a:rPr>
              <a:t>In-depth interviews </a:t>
            </a:r>
            <a:r>
              <a:rPr lang="en-US" sz="1800" dirty="0">
                <a:solidFill>
                  <a:schemeClr val="bg1"/>
                </a:solidFill>
                <a:latin typeface="Arial" panose="020B0604020202020204" pitchFamily="34" charset="0"/>
                <a:cs typeface="Arial" panose="020B0604020202020204" pitchFamily="34" charset="0"/>
              </a:rPr>
              <a:t>with:</a:t>
            </a:r>
          </a:p>
          <a:p>
            <a:pPr lvl="0"/>
            <a:r>
              <a:rPr lang="en-US" sz="1600" b="1" dirty="0">
                <a:solidFill>
                  <a:schemeClr val="bg1"/>
                </a:solidFill>
                <a:latin typeface="Arial" panose="020B0604020202020204" pitchFamily="34" charset="0"/>
                <a:cs typeface="Arial" panose="020B0604020202020204" pitchFamily="34" charset="0"/>
              </a:rPr>
              <a:t>Representatives of the organizations</a:t>
            </a:r>
            <a:r>
              <a:rPr lang="en-US" sz="1600" dirty="0">
                <a:solidFill>
                  <a:schemeClr val="bg1"/>
                </a:solidFill>
                <a:latin typeface="Arial" panose="020B0604020202020204" pitchFamily="34" charset="0"/>
                <a:cs typeface="Arial" panose="020B0604020202020204" pitchFamily="34" charset="0"/>
              </a:rPr>
              <a:t> that are working with refugees on daily basis. Two types of organizations were chosen: state institutions ( 4 interviews) and NGO’s (4 interviews). </a:t>
            </a:r>
          </a:p>
          <a:p>
            <a:pPr lvl="0"/>
            <a:r>
              <a:rPr lang="en-US" sz="1600" b="1" dirty="0">
                <a:solidFill>
                  <a:schemeClr val="bg1"/>
                </a:solidFill>
                <a:latin typeface="Arial" panose="020B0604020202020204" pitchFamily="34" charset="0"/>
                <a:cs typeface="Arial" panose="020B0604020202020204" pitchFamily="34" charset="0"/>
              </a:rPr>
              <a:t>Youth workers,</a:t>
            </a:r>
            <a:r>
              <a:rPr lang="en-US" sz="1600" dirty="0">
                <a:solidFill>
                  <a:schemeClr val="bg1"/>
                </a:solidFill>
                <a:latin typeface="Arial" panose="020B0604020202020204" pitchFamily="34" charset="0"/>
                <a:cs typeface="Arial" panose="020B0604020202020204" pitchFamily="34" charset="0"/>
              </a:rPr>
              <a:t> working in youth centers in different regions of Lithuania (3 interviews) and Latvia (3 interviews). </a:t>
            </a:r>
          </a:p>
          <a:p>
            <a:pPr lvl="0"/>
            <a:r>
              <a:rPr lang="en-US" sz="1600" b="1" dirty="0">
                <a:solidFill>
                  <a:schemeClr val="bg1"/>
                </a:solidFill>
                <a:latin typeface="Arial" panose="020B0604020202020204" pitchFamily="34" charset="0"/>
                <a:cs typeface="Arial" panose="020B0604020202020204" pitchFamily="34" charset="0"/>
              </a:rPr>
              <a:t>Young refugees (6 interviews) </a:t>
            </a:r>
            <a:r>
              <a:rPr lang="en-US" sz="1600" dirty="0">
                <a:solidFill>
                  <a:schemeClr val="bg1"/>
                </a:solidFill>
                <a:latin typeface="Arial" panose="020B0604020202020204" pitchFamily="34" charset="0"/>
                <a:cs typeface="Arial" panose="020B0604020202020204" pitchFamily="34" charset="0"/>
              </a:rPr>
              <a:t>via the social workers that are working with them directly.</a:t>
            </a:r>
          </a:p>
          <a:p>
            <a:pPr lvl="0"/>
            <a:r>
              <a:rPr lang="en-US" sz="1600" b="1" dirty="0">
                <a:solidFill>
                  <a:schemeClr val="bg1"/>
                </a:solidFill>
                <a:latin typeface="Arial" panose="020B0604020202020204" pitchFamily="34" charset="0"/>
                <a:cs typeface="Arial" panose="020B0604020202020204" pitchFamily="34" charset="0"/>
              </a:rPr>
              <a:t> Focus groups</a:t>
            </a:r>
            <a:r>
              <a:rPr lang="en-US" sz="1600" dirty="0">
                <a:solidFill>
                  <a:schemeClr val="bg1"/>
                </a:solidFill>
                <a:latin typeface="Arial" panose="020B0604020202020204" pitchFamily="34" charset="0"/>
                <a:cs typeface="Arial" panose="020B0604020202020204" pitchFamily="34" charset="0"/>
              </a:rPr>
              <a:t> were organized with 2 different groups: youth </a:t>
            </a:r>
            <a:r>
              <a:rPr lang="en-US" sz="1600" dirty="0" err="1">
                <a:solidFill>
                  <a:schemeClr val="bg1"/>
                </a:solidFill>
                <a:latin typeface="Arial" panose="020B0604020202020204" pitchFamily="34" charset="0"/>
                <a:cs typeface="Arial" panose="020B0604020202020204" pitchFamily="34" charset="0"/>
              </a:rPr>
              <a:t>centre</a:t>
            </a:r>
            <a:r>
              <a:rPr lang="en-US" sz="1600" dirty="0">
                <a:solidFill>
                  <a:schemeClr val="bg1"/>
                </a:solidFill>
                <a:latin typeface="Arial" panose="020B0604020202020204" pitchFamily="34" charset="0"/>
                <a:cs typeface="Arial" panose="020B0604020202020204" pitchFamily="34" charset="0"/>
              </a:rPr>
              <a:t> users (14 - 21 years old) and young people from youth NGOs (17 - 29 years old). 4 focus groups were organized in total (2 in Lithuania and 2 in Latvia). </a:t>
            </a:r>
          </a:p>
          <a:p>
            <a:pPr marL="0" lvl="0" indent="0">
              <a:buNone/>
            </a:pPr>
            <a:endParaRPr lang="en-US" sz="1600" dirty="0">
              <a:solidFill>
                <a:schemeClr val="bg1"/>
              </a:solidFill>
              <a:latin typeface="Arial" panose="020B0604020202020204" pitchFamily="34" charset="0"/>
              <a:cs typeface="Arial" panose="020B0604020202020204" pitchFamily="34" charset="0"/>
            </a:endParaRPr>
          </a:p>
          <a:p>
            <a:pPr marL="0" indent="0">
              <a:buNone/>
            </a:pPr>
            <a:r>
              <a:rPr lang="en-US" sz="1600" dirty="0">
                <a:solidFill>
                  <a:schemeClr val="bg1"/>
                </a:solidFill>
                <a:latin typeface="Arial" panose="020B0604020202020204" pitchFamily="34" charset="0"/>
                <a:cs typeface="Arial" panose="020B0604020202020204" pitchFamily="34" charset="0"/>
              </a:rPr>
              <a:t>The participants of the study were chosen based on purposive sampling that was complemented by snowball sampling. In order to achieve better geographical coverage Skype (video call) interviews were conducted as well as the live meetings with participants of the study.</a:t>
            </a:r>
          </a:p>
          <a:p>
            <a:pPr marL="0" lvl="0" indent="0">
              <a:buNone/>
            </a:pPr>
            <a:endParaRPr lang="en-US" sz="1600"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sp>
        <p:nvSpPr>
          <p:cNvPr id="23" name="Rectangle 22"/>
          <p:cNvSpPr/>
          <p:nvPr/>
        </p:nvSpPr>
        <p:spPr>
          <a:xfrm>
            <a:off x="3124200" y="2828572"/>
            <a:ext cx="2743200" cy="32940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457200" y="5343306"/>
            <a:ext cx="7839075" cy="646331"/>
          </a:xfrm>
          <a:prstGeom prst="rect">
            <a:avLst/>
          </a:prstGeom>
          <a:solidFill>
            <a:srgbClr val="DDC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Connector 15"/>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036637"/>
            <a:ext cx="8229600" cy="5440363"/>
          </a:xfrm>
        </p:spPr>
        <p:txBody>
          <a:bodyPr/>
          <a:lstStyle/>
          <a:p>
            <a:pPr algn="ctr">
              <a:buNone/>
            </a:pPr>
            <a:r>
              <a:rPr lang="en-US" sz="2400" dirty="0"/>
              <a:t>Key factor for successful social integration – </a:t>
            </a:r>
          </a:p>
          <a:p>
            <a:pPr marL="36000" algn="ctr">
              <a:spcBef>
                <a:spcPts val="0"/>
              </a:spcBef>
              <a:buNone/>
            </a:pPr>
            <a:r>
              <a:rPr lang="en-US" sz="3600" b="1" kern="1000" dirty="0">
                <a:solidFill>
                  <a:srgbClr val="DDC026"/>
                </a:solidFill>
                <a:latin typeface="Arial Black" panose="020B0A04020102020204" pitchFamily="34" charset="0"/>
              </a:rPr>
              <a:t>MOTIVATION TO STAY</a:t>
            </a:r>
          </a:p>
        </p:txBody>
      </p:sp>
      <p:sp>
        <p:nvSpPr>
          <p:cNvPr id="5" name="TextBox 4"/>
          <p:cNvSpPr txBox="1"/>
          <p:nvPr/>
        </p:nvSpPr>
        <p:spPr>
          <a:xfrm>
            <a:off x="3028950" y="2822992"/>
            <a:ext cx="2933700" cy="369332"/>
          </a:xfrm>
          <a:prstGeom prst="rect">
            <a:avLst/>
          </a:prstGeom>
          <a:noFill/>
        </p:spPr>
        <p:txBody>
          <a:bodyPr wrap="square" rtlCol="0">
            <a:spAutoFit/>
          </a:bodyPr>
          <a:lstStyle/>
          <a:p>
            <a:pPr algn="ctr"/>
            <a:r>
              <a:rPr lang="en-GB" b="1" dirty="0">
                <a:solidFill>
                  <a:srgbClr val="DDC026"/>
                </a:solidFill>
                <a:latin typeface="Arial Black" panose="020B0A04020102020204" pitchFamily="34" charset="0"/>
              </a:rPr>
              <a:t>SOCIAL TIES</a:t>
            </a:r>
            <a:endParaRPr lang="lt-LT" b="1" dirty="0">
              <a:solidFill>
                <a:srgbClr val="DDC026"/>
              </a:solidFill>
              <a:latin typeface="Arial Black" panose="020B0A04020102020204" pitchFamily="34" charset="0"/>
            </a:endParaRPr>
          </a:p>
        </p:txBody>
      </p:sp>
      <p:cxnSp>
        <p:nvCxnSpPr>
          <p:cNvPr id="8" name="Straight Arrow Connector 7"/>
          <p:cNvCxnSpPr/>
          <p:nvPr/>
        </p:nvCxnSpPr>
        <p:spPr>
          <a:xfrm flipH="1">
            <a:off x="2935684" y="3215266"/>
            <a:ext cx="681831" cy="444943"/>
          </a:xfrm>
          <a:prstGeom prst="straightConnector1">
            <a:avLst/>
          </a:prstGeom>
          <a:ln w="57150">
            <a:solidFill>
              <a:srgbClr val="DDC026"/>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02814" y="3679041"/>
            <a:ext cx="2826185" cy="369332"/>
          </a:xfrm>
          <a:prstGeom prst="rect">
            <a:avLst/>
          </a:prstGeom>
          <a:noFill/>
        </p:spPr>
        <p:txBody>
          <a:bodyPr wrap="square" rtlCol="0">
            <a:spAutoFit/>
          </a:bodyPr>
          <a:lstStyle/>
          <a:p>
            <a:pPr algn="ctr"/>
            <a:r>
              <a:rPr lang="en-GB" b="1" dirty="0">
                <a:solidFill>
                  <a:srgbClr val="DDC026"/>
                </a:solidFill>
                <a:latin typeface="Arial Black" panose="020B0A04020102020204" pitchFamily="34" charset="0"/>
              </a:rPr>
              <a:t>If there aren’t…</a:t>
            </a:r>
            <a:endParaRPr lang="en-US" b="1" dirty="0">
              <a:solidFill>
                <a:srgbClr val="DDC026"/>
              </a:solidFill>
              <a:latin typeface="Arial Black" panose="020B0A04020102020204" pitchFamily="34" charset="0"/>
            </a:endParaRPr>
          </a:p>
        </p:txBody>
      </p:sp>
      <p:sp>
        <p:nvSpPr>
          <p:cNvPr id="12" name="TextBox 11"/>
          <p:cNvSpPr txBox="1"/>
          <p:nvPr/>
        </p:nvSpPr>
        <p:spPr>
          <a:xfrm>
            <a:off x="5562600" y="3703637"/>
            <a:ext cx="2487982" cy="369332"/>
          </a:xfrm>
          <a:prstGeom prst="rect">
            <a:avLst/>
          </a:prstGeom>
          <a:noFill/>
        </p:spPr>
        <p:txBody>
          <a:bodyPr wrap="square" rtlCol="0">
            <a:spAutoFit/>
          </a:bodyPr>
          <a:lstStyle/>
          <a:p>
            <a:pPr algn="ctr"/>
            <a:r>
              <a:rPr lang="en-GB" b="1" dirty="0">
                <a:solidFill>
                  <a:srgbClr val="DDC026"/>
                </a:solidFill>
                <a:latin typeface="Arial Black" panose="020B0A04020102020204" pitchFamily="34" charset="0"/>
              </a:rPr>
              <a:t>If there is</a:t>
            </a:r>
            <a:endParaRPr lang="en-US" b="1" dirty="0">
              <a:solidFill>
                <a:srgbClr val="DDC026"/>
              </a:solidFill>
              <a:latin typeface="Arial Black" panose="020B0A04020102020204" pitchFamily="34" charset="0"/>
            </a:endParaRPr>
          </a:p>
        </p:txBody>
      </p:sp>
      <p:sp>
        <p:nvSpPr>
          <p:cNvPr id="10" name="TextBox 9"/>
          <p:cNvSpPr txBox="1"/>
          <p:nvPr/>
        </p:nvSpPr>
        <p:spPr>
          <a:xfrm>
            <a:off x="457200" y="4228070"/>
            <a:ext cx="2819400"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 is key factor to leave.</a:t>
            </a:r>
            <a:endParaRPr lang="en-US" dirty="0">
              <a:latin typeface="Arial" panose="020B0604020202020204" pitchFamily="34" charset="0"/>
              <a:cs typeface="Arial" panose="020B0604020202020204" pitchFamily="34" charset="0"/>
            </a:endParaRPr>
          </a:p>
        </p:txBody>
      </p:sp>
      <p:sp>
        <p:nvSpPr>
          <p:cNvPr id="13" name="TextBox 12"/>
          <p:cNvSpPr txBox="1"/>
          <p:nvPr/>
        </p:nvSpPr>
        <p:spPr>
          <a:xfrm>
            <a:off x="5867400" y="4228070"/>
            <a:ext cx="3124200" cy="646331"/>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 helps with finding</a:t>
            </a:r>
          </a:p>
          <a:p>
            <a:r>
              <a:rPr lang="en-GB">
                <a:latin typeface="Arial" panose="020B0604020202020204" pitchFamily="34" charset="0"/>
                <a:cs typeface="Arial" panose="020B0604020202020204" pitchFamily="34" charset="0"/>
              </a:rPr>
              <a:t>accomodation </a:t>
            </a:r>
            <a:r>
              <a:rPr lang="en-GB" dirty="0">
                <a:latin typeface="Arial" panose="020B0604020202020204" pitchFamily="34" charset="0"/>
                <a:cs typeface="Arial" panose="020B0604020202020204" pitchFamily="34" charset="0"/>
              </a:rPr>
              <a:t>and work.</a:t>
            </a:r>
            <a:endParaRPr lang="en-US" dirty="0">
              <a:latin typeface="Arial" panose="020B0604020202020204" pitchFamily="34" charset="0"/>
              <a:cs typeface="Arial" panose="020B0604020202020204" pitchFamily="34" charset="0"/>
            </a:endParaRPr>
          </a:p>
        </p:txBody>
      </p:sp>
      <p:sp>
        <p:nvSpPr>
          <p:cNvPr id="14" name="TextBox 13"/>
          <p:cNvSpPr txBox="1"/>
          <p:nvPr/>
        </p:nvSpPr>
        <p:spPr>
          <a:xfrm>
            <a:off x="3505200" y="4222851"/>
            <a:ext cx="2655518" cy="646331"/>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 helps to feel</a:t>
            </a:r>
          </a:p>
          <a:p>
            <a:r>
              <a:rPr lang="en-GB" dirty="0">
                <a:latin typeface="Arial" panose="020B0604020202020204" pitchFamily="34" charset="0"/>
                <a:cs typeface="Arial" panose="020B0604020202020204" pitchFamily="34" charset="0"/>
              </a:rPr>
              <a:t>social safety.</a:t>
            </a:r>
            <a:endParaRPr lang="en-US" dirty="0">
              <a:latin typeface="Arial" panose="020B0604020202020204" pitchFamily="34" charset="0"/>
              <a:cs typeface="Arial" panose="020B0604020202020204" pitchFamily="34" charset="0"/>
            </a:endParaRPr>
          </a:p>
        </p:txBody>
      </p:sp>
      <p:sp>
        <p:nvSpPr>
          <p:cNvPr id="17" name="TextBox 16"/>
          <p:cNvSpPr txBox="1"/>
          <p:nvPr/>
        </p:nvSpPr>
        <p:spPr>
          <a:xfrm>
            <a:off x="685800" y="5343306"/>
            <a:ext cx="7610475" cy="646331"/>
          </a:xfrm>
          <a:prstGeom prst="rect">
            <a:avLst/>
          </a:prstGeom>
          <a:noFill/>
        </p:spPr>
        <p:txBody>
          <a:bodyPr wrap="square" rtlCol="0">
            <a:spAutoFit/>
          </a:bodyPr>
          <a:lstStyle/>
          <a:p>
            <a:r>
              <a:rPr lang="en-GB" i="1" dirty="0"/>
              <a:t>Success of integration and creating social ties are a lot more frequent among young people.</a:t>
            </a:r>
          </a:p>
        </p:txBody>
      </p:sp>
      <p:sp>
        <p:nvSpPr>
          <p:cNvPr id="18" name="Up Arrow 17"/>
          <p:cNvSpPr/>
          <p:nvPr/>
        </p:nvSpPr>
        <p:spPr>
          <a:xfrm>
            <a:off x="4343400" y="2027237"/>
            <a:ext cx="304800" cy="613083"/>
          </a:xfrm>
          <a:prstGeom prst="upArrow">
            <a:avLst/>
          </a:prstGeom>
          <a:solidFill>
            <a:srgbClr val="DDC026"/>
          </a:solidFill>
          <a:ln w="57150">
            <a:solidFill>
              <a:srgbClr val="DDC02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noFill/>
              <a:effectLst>
                <a:outerShdw blurRad="50800" dist="38100" dir="2700000" algn="tl" rotWithShape="0">
                  <a:prstClr val="black">
                    <a:alpha val="40000"/>
                  </a:prstClr>
                </a:outerShdw>
              </a:effectLst>
            </a:endParaRPr>
          </a:p>
        </p:txBody>
      </p:sp>
      <p:sp>
        <p:nvSpPr>
          <p:cNvPr id="6" name="Rectangle 5"/>
          <p:cNvSpPr/>
          <p:nvPr/>
        </p:nvSpPr>
        <p:spPr>
          <a:xfrm>
            <a:off x="8355382" y="5343306"/>
            <a:ext cx="102818" cy="646331"/>
          </a:xfrm>
          <a:prstGeom prst="rect">
            <a:avLst/>
          </a:prstGeom>
          <a:solidFill>
            <a:srgbClr val="DDC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8538314" y="5343306"/>
            <a:ext cx="102818" cy="646331"/>
          </a:xfrm>
          <a:prstGeom prst="rect">
            <a:avLst/>
          </a:prstGeom>
          <a:solidFill>
            <a:srgbClr val="DDC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Arrow Connector 24"/>
          <p:cNvCxnSpPr/>
          <p:nvPr/>
        </p:nvCxnSpPr>
        <p:spPr>
          <a:xfrm>
            <a:off x="5546810" y="3246200"/>
            <a:ext cx="613908" cy="452218"/>
          </a:xfrm>
          <a:prstGeom prst="straightConnector1">
            <a:avLst/>
          </a:prstGeom>
          <a:ln w="57150">
            <a:solidFill>
              <a:srgbClr val="DDC026"/>
            </a:solidFill>
            <a:tailEnd type="arrow"/>
          </a:ln>
        </p:spPr>
        <p:style>
          <a:lnRef idx="2">
            <a:schemeClr val="accent1"/>
          </a:lnRef>
          <a:fillRef idx="0">
            <a:schemeClr val="accent1"/>
          </a:fillRef>
          <a:effectRef idx="1">
            <a:schemeClr val="accent1"/>
          </a:effectRef>
          <a:fontRef idx="minor">
            <a:schemeClr val="tx1"/>
          </a:fontRef>
        </p:style>
      </p:cxnSp>
      <p:sp>
        <p:nvSpPr>
          <p:cNvPr id="21" name="Title 1"/>
          <p:cNvSpPr>
            <a:spLocks noGrp="1"/>
          </p:cNvSpPr>
          <p:nvPr>
            <p:ph type="title"/>
          </p:nvPr>
        </p:nvSpPr>
        <p:spPr>
          <a:xfrm>
            <a:off x="457200" y="274638"/>
            <a:ext cx="8229600" cy="487362"/>
          </a:xfrm>
        </p:spPr>
        <p:txBody>
          <a:bodyPr>
            <a:normAutofit fontScale="90000"/>
          </a:bodyPr>
          <a:lstStyle/>
          <a:p>
            <a:r>
              <a:rPr lang="en-US" sz="2200" b="1" dirty="0">
                <a:solidFill>
                  <a:srgbClr val="DDC026"/>
                </a:solidFill>
              </a:rPr>
              <a:t>Opinion from representatives </a:t>
            </a:r>
            <a:r>
              <a:rPr lang="en-GB" sz="2200" b="1" dirty="0">
                <a:solidFill>
                  <a:srgbClr val="DDC026"/>
                </a:solidFill>
              </a:rPr>
              <a:t>of the organizations</a:t>
            </a:r>
            <a:r>
              <a:rPr lang="lt-LT" sz="2200" b="1" dirty="0">
                <a:solidFill>
                  <a:srgbClr val="DDC026"/>
                </a:solidFill>
              </a:rPr>
              <a:t>,</a:t>
            </a:r>
            <a:r>
              <a:rPr lang="en-GB" sz="2200" dirty="0">
                <a:solidFill>
                  <a:srgbClr val="DDC026"/>
                </a:solidFill>
              </a:rPr>
              <a:t> </a:t>
            </a:r>
            <a:r>
              <a:rPr lang="en-GB" sz="2000" dirty="0"/>
              <a:t>that are working with refugees on daily basis</a:t>
            </a:r>
            <a:endParaRPr lang="lt-LT" sz="1600" dirty="0"/>
          </a:p>
        </p:txBody>
      </p:sp>
      <p:sp>
        <p:nvSpPr>
          <p:cNvPr id="22" name="TextBox 21"/>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15" name="Straight Connector 14"/>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8355382" y="4916269"/>
            <a:ext cx="102818" cy="646331"/>
          </a:xfrm>
          <a:prstGeom prst="rect">
            <a:avLst/>
          </a:prstGeom>
          <a:solidFill>
            <a:srgbClr val="DDC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8538314" y="4916269"/>
            <a:ext cx="102818" cy="646331"/>
          </a:xfrm>
          <a:prstGeom prst="rect">
            <a:avLst/>
          </a:prstGeom>
          <a:solidFill>
            <a:srgbClr val="DDC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619125" y="4916268"/>
            <a:ext cx="7656143" cy="646331"/>
          </a:xfrm>
          <a:prstGeom prst="rect">
            <a:avLst/>
          </a:prstGeom>
          <a:solidFill>
            <a:srgbClr val="DDC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533400" y="1487268"/>
            <a:ext cx="6629400" cy="381000"/>
          </a:xfrm>
        </p:spPr>
        <p:txBody>
          <a:bodyPr>
            <a:normAutofit fontScale="90000"/>
          </a:bodyPr>
          <a:lstStyle/>
          <a:p>
            <a:pPr algn="l"/>
            <a:r>
              <a:rPr lang="lt-LT" sz="3100" dirty="0">
                <a:solidFill>
                  <a:srgbClr val="DDC026"/>
                </a:solidFill>
                <a:latin typeface="Arial Black" panose="020B0A04020102020204" pitchFamily="34" charset="0"/>
              </a:rPr>
              <a:t>Main integration problems:</a:t>
            </a:r>
          </a:p>
        </p:txBody>
      </p:sp>
      <p:sp>
        <p:nvSpPr>
          <p:cNvPr id="4" name="TextBox 3"/>
          <p:cNvSpPr txBox="1"/>
          <p:nvPr/>
        </p:nvSpPr>
        <p:spPr>
          <a:xfrm>
            <a:off x="609600" y="2325468"/>
            <a:ext cx="3276600" cy="646331"/>
          </a:xfrm>
          <a:prstGeom prst="rect">
            <a:avLst/>
          </a:prstGeom>
          <a:noFill/>
          <a:ln w="57150">
            <a:solidFill>
              <a:srgbClr val="DDC026"/>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GB" dirty="0">
                <a:latin typeface="Arial" panose="020B0604020202020204" pitchFamily="34" charset="0"/>
                <a:cs typeface="Arial" panose="020B0604020202020204" pitchFamily="34" charset="0"/>
              </a:rPr>
              <a:t>Lack of financing, time and human recourses</a:t>
            </a:r>
          </a:p>
        </p:txBody>
      </p:sp>
      <p:sp>
        <p:nvSpPr>
          <p:cNvPr id="5" name="TextBox 4"/>
          <p:cNvSpPr txBox="1"/>
          <p:nvPr/>
        </p:nvSpPr>
        <p:spPr>
          <a:xfrm>
            <a:off x="609600" y="3316068"/>
            <a:ext cx="3276600" cy="369332"/>
          </a:xfrm>
          <a:prstGeom prst="rect">
            <a:avLst/>
          </a:prstGeom>
          <a:noFill/>
          <a:ln w="57150">
            <a:solidFill>
              <a:srgbClr val="DDC026"/>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lt-LT" dirty="0">
                <a:latin typeface="Arial" panose="020B0604020202020204" pitchFamily="34" charset="0"/>
                <a:cs typeface="Arial" panose="020B0604020202020204" pitchFamily="34" charset="0"/>
              </a:rPr>
              <a:t>Stereotypes and prejudies</a:t>
            </a:r>
          </a:p>
        </p:txBody>
      </p:sp>
      <p:sp>
        <p:nvSpPr>
          <p:cNvPr id="6" name="TextBox 5"/>
          <p:cNvSpPr txBox="1"/>
          <p:nvPr/>
        </p:nvSpPr>
        <p:spPr>
          <a:xfrm>
            <a:off x="609600" y="4001868"/>
            <a:ext cx="3276600" cy="369332"/>
          </a:xfrm>
          <a:prstGeom prst="rect">
            <a:avLst/>
          </a:prstGeom>
          <a:noFill/>
          <a:ln w="57150">
            <a:solidFill>
              <a:srgbClr val="DDC026"/>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lt-LT" dirty="0">
                <a:latin typeface="Arial" panose="020B0604020202020204" pitchFamily="34" charset="0"/>
                <a:cs typeface="Arial" panose="020B0604020202020204" pitchFamily="34" charset="0"/>
              </a:rPr>
              <a:t>Language barrier</a:t>
            </a:r>
          </a:p>
        </p:txBody>
      </p:sp>
      <p:sp>
        <p:nvSpPr>
          <p:cNvPr id="7" name="TextBox 6"/>
          <p:cNvSpPr txBox="1"/>
          <p:nvPr/>
        </p:nvSpPr>
        <p:spPr>
          <a:xfrm>
            <a:off x="4038600" y="3286630"/>
            <a:ext cx="1447800" cy="584775"/>
          </a:xfrm>
          <a:prstGeom prst="rect">
            <a:avLst/>
          </a:prstGeom>
          <a:noFill/>
        </p:spPr>
        <p:txBody>
          <a:bodyPr wrap="square" rtlCol="0">
            <a:spAutoFit/>
          </a:bodyPr>
          <a:lstStyle/>
          <a:p>
            <a:r>
              <a:rPr lang="lt-LT" sz="3200" b="1" dirty="0">
                <a:solidFill>
                  <a:schemeClr val="tx1">
                    <a:lumMod val="65000"/>
                    <a:lumOff val="35000"/>
                  </a:schemeClr>
                </a:solidFill>
                <a:latin typeface="Arial Black" panose="020B0A04020102020204" pitchFamily="34" charset="0"/>
              </a:rPr>
              <a:t>B</a:t>
            </a:r>
            <a:r>
              <a:rPr lang="en-GB" sz="3200" b="1" dirty="0" err="1">
                <a:solidFill>
                  <a:schemeClr val="tx1">
                    <a:lumMod val="65000"/>
                    <a:lumOff val="35000"/>
                  </a:schemeClr>
                </a:solidFill>
                <a:latin typeface="Arial Black" panose="020B0A04020102020204" pitchFamily="34" charset="0"/>
              </a:rPr>
              <a:t>ut</a:t>
            </a:r>
            <a:r>
              <a:rPr lang="lt-LT" sz="3200" b="1" dirty="0">
                <a:solidFill>
                  <a:schemeClr val="tx1">
                    <a:lumMod val="65000"/>
                    <a:lumOff val="35000"/>
                  </a:schemeClr>
                </a:solidFill>
                <a:latin typeface="Arial Black" panose="020B0A04020102020204" pitchFamily="34" charset="0"/>
              </a:rPr>
              <a:t>...</a:t>
            </a:r>
          </a:p>
        </p:txBody>
      </p:sp>
      <p:sp>
        <p:nvSpPr>
          <p:cNvPr id="8" name="TextBox 7"/>
          <p:cNvSpPr txBox="1"/>
          <p:nvPr/>
        </p:nvSpPr>
        <p:spPr>
          <a:xfrm>
            <a:off x="5638800" y="2706468"/>
            <a:ext cx="2667000" cy="1477328"/>
          </a:xfrm>
          <a:prstGeom prst="rect">
            <a:avLst/>
          </a:prstGeom>
          <a:solidFill>
            <a:schemeClr val="tx1">
              <a:lumMod val="75000"/>
              <a:lumOff val="25000"/>
            </a:schemeClr>
          </a:solidFill>
          <a:ln>
            <a:solidFill>
              <a:srgbClr val="DDC026"/>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b="1" dirty="0">
                <a:solidFill>
                  <a:srgbClr val="DDC026"/>
                </a:solidFill>
                <a:latin typeface="Arial" panose="020B0604020202020204" pitchFamily="34" charset="0"/>
                <a:cs typeface="Arial" panose="020B0604020202020204" pitchFamily="34" charset="0"/>
              </a:rPr>
              <a:t>Individual approach to each refugee is needed that their social integration would work.</a:t>
            </a:r>
          </a:p>
        </p:txBody>
      </p:sp>
      <p:sp>
        <p:nvSpPr>
          <p:cNvPr id="9" name="TextBox 8"/>
          <p:cNvSpPr txBox="1"/>
          <p:nvPr/>
        </p:nvSpPr>
        <p:spPr>
          <a:xfrm>
            <a:off x="695325" y="4916269"/>
            <a:ext cx="7467600" cy="646331"/>
          </a:xfrm>
          <a:prstGeom prst="rect">
            <a:avLst/>
          </a:prstGeom>
          <a:noFill/>
        </p:spPr>
        <p:txBody>
          <a:bodyPr wrap="square" rtlCol="0">
            <a:spAutoFit/>
          </a:bodyPr>
          <a:lstStyle/>
          <a:p>
            <a:r>
              <a:rPr lang="en-GB" i="1" dirty="0"/>
              <a:t>The starting point for all the refugees is the same and everyone is given equal support that does not depends on their need.</a:t>
            </a:r>
          </a:p>
        </p:txBody>
      </p:sp>
      <p:sp>
        <p:nvSpPr>
          <p:cNvPr id="17" name="Title 1"/>
          <p:cNvSpPr txBox="1">
            <a:spLocks/>
          </p:cNvSpPr>
          <p:nvPr/>
        </p:nvSpPr>
        <p:spPr>
          <a:xfrm>
            <a:off x="457200" y="609600"/>
            <a:ext cx="8229600" cy="487362"/>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200" b="1" dirty="0">
                <a:solidFill>
                  <a:srgbClr val="DDC026"/>
                </a:solidFill>
              </a:rPr>
              <a:t>Opinion from representatives </a:t>
            </a:r>
            <a:r>
              <a:rPr lang="en-GB" sz="2200" b="1" dirty="0">
                <a:solidFill>
                  <a:srgbClr val="DDC026"/>
                </a:solidFill>
              </a:rPr>
              <a:t>of the organizations</a:t>
            </a:r>
            <a:r>
              <a:rPr lang="lt-LT" sz="2200" b="1" dirty="0">
                <a:solidFill>
                  <a:srgbClr val="DDC026"/>
                </a:solidFill>
              </a:rPr>
              <a:t>,</a:t>
            </a:r>
            <a:r>
              <a:rPr lang="en-GB" sz="2200" dirty="0">
                <a:solidFill>
                  <a:srgbClr val="DDC026"/>
                </a:solidFill>
              </a:rPr>
              <a:t> </a:t>
            </a:r>
            <a:r>
              <a:rPr lang="en-GB" sz="2000" dirty="0"/>
              <a:t>that are working with refugees on daily basis</a:t>
            </a:r>
            <a:endParaRPr lang="lt-LT" sz="1600" dirty="0"/>
          </a:p>
        </p:txBody>
      </p:sp>
      <p:sp>
        <p:nvSpPr>
          <p:cNvPr id="18" name="TextBox 17"/>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12" name="Straight Connector 11"/>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3276600" y="2514600"/>
            <a:ext cx="2438400" cy="1905000"/>
          </a:xfrm>
          <a:prstGeom prst="rect">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b="1" dirty="0">
              <a:latin typeface="Arial" panose="020B0604020202020204" pitchFamily="34" charset="0"/>
              <a:cs typeface="Arial" panose="020B0604020202020204" pitchFamily="34" charset="0"/>
            </a:endParaRPr>
          </a:p>
          <a:p>
            <a:pPr algn="ctr"/>
            <a:r>
              <a:rPr lang="en-GB" sz="1600" b="1" dirty="0">
                <a:latin typeface="Arial" panose="020B0604020202020204" pitchFamily="34" charset="0"/>
                <a:cs typeface="Arial" panose="020B0604020202020204" pitchFamily="34" charset="0"/>
              </a:rPr>
              <a:t>Working together and interaction between youth worker, community and refugees can bring mutual benefit</a:t>
            </a:r>
          </a:p>
          <a:p>
            <a:pPr algn="ctr"/>
            <a:endParaRPr lang="en-GB" sz="1600" b="1" dirty="0">
              <a:latin typeface="Arial" panose="020B0604020202020204" pitchFamily="34" charset="0"/>
              <a:cs typeface="Arial" panose="020B0604020202020204" pitchFamily="34" charset="0"/>
            </a:endParaRPr>
          </a:p>
        </p:txBody>
      </p:sp>
      <p:sp>
        <p:nvSpPr>
          <p:cNvPr id="5" name="Left Arrow 4"/>
          <p:cNvSpPr/>
          <p:nvPr/>
        </p:nvSpPr>
        <p:spPr>
          <a:xfrm>
            <a:off x="2895600" y="3200400"/>
            <a:ext cx="381000" cy="304800"/>
          </a:xfrm>
          <a:prstGeom prst="leftArrow">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6" name="Right Arrow 5"/>
          <p:cNvSpPr/>
          <p:nvPr/>
        </p:nvSpPr>
        <p:spPr>
          <a:xfrm>
            <a:off x="5715000" y="3200400"/>
            <a:ext cx="381000" cy="304800"/>
          </a:xfrm>
          <a:prstGeom prst="rightArrow">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Rounded Rectangle 7"/>
          <p:cNvSpPr/>
          <p:nvPr/>
        </p:nvSpPr>
        <p:spPr>
          <a:xfrm>
            <a:off x="533400" y="838200"/>
            <a:ext cx="2362200" cy="2362200"/>
          </a:xfrm>
          <a:prstGeom prst="roundRect">
            <a:avLst/>
          </a:prstGeom>
          <a:noFill/>
          <a:ln w="38100">
            <a:solidFill>
              <a:srgbClr val="DDC026"/>
            </a:solid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dirty="0">
              <a:latin typeface="Arial" panose="020B0604020202020204" pitchFamily="34" charset="0"/>
              <a:cs typeface="Arial" panose="020B0604020202020204" pitchFamily="34" charset="0"/>
            </a:endParaRPr>
          </a:p>
          <a:p>
            <a:pPr algn="ctr"/>
            <a:r>
              <a:rPr lang="en-GB" b="1" dirty="0">
                <a:latin typeface="Arial" panose="020B0604020202020204" pitchFamily="34" charset="0"/>
                <a:cs typeface="Arial" panose="020B0604020202020204" pitchFamily="34" charset="0"/>
              </a:rPr>
              <a:t>possibilities for communities to get acquainted with refugees:</a:t>
            </a:r>
          </a:p>
          <a:p>
            <a:pPr algn="ctr"/>
            <a:endParaRPr lang="en-GB" sz="500" dirty="0">
              <a:latin typeface="Arial" panose="020B0604020202020204" pitchFamily="34" charset="0"/>
              <a:cs typeface="Arial" panose="020B0604020202020204" pitchFamily="34" charset="0"/>
            </a:endParaRPr>
          </a:p>
          <a:p>
            <a:pPr algn="ctr"/>
            <a:r>
              <a:rPr lang="en-GB" dirty="0">
                <a:latin typeface="Arial" panose="020B0604020202020204" pitchFamily="34" charset="0"/>
                <a:cs typeface="Arial" panose="020B0604020202020204" pitchFamily="34" charset="0"/>
              </a:rPr>
              <a:t>breaking stereotypes and prejudices</a:t>
            </a:r>
          </a:p>
          <a:p>
            <a:pPr algn="ctr"/>
            <a:endParaRPr lang="en-GB" dirty="0">
              <a:latin typeface="Arial" panose="020B0604020202020204" pitchFamily="34" charset="0"/>
              <a:cs typeface="Arial" panose="020B0604020202020204" pitchFamily="34" charset="0"/>
            </a:endParaRPr>
          </a:p>
        </p:txBody>
      </p:sp>
      <p:sp>
        <p:nvSpPr>
          <p:cNvPr id="9" name="Rounded Rectangle 8"/>
          <p:cNvSpPr/>
          <p:nvPr/>
        </p:nvSpPr>
        <p:spPr>
          <a:xfrm>
            <a:off x="533400" y="3429000"/>
            <a:ext cx="2438400" cy="2667000"/>
          </a:xfrm>
          <a:prstGeom prst="roundRect">
            <a:avLst/>
          </a:prstGeom>
          <a:noFill/>
          <a:ln w="38100">
            <a:solidFill>
              <a:srgbClr val="DDC026"/>
            </a:solid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600" b="1" dirty="0">
                <a:latin typeface="Arial" panose="020B0604020202020204" pitchFamily="34" charset="0"/>
                <a:cs typeface="Arial" panose="020B0604020202020204" pitchFamily="34" charset="0"/>
              </a:rPr>
              <a:t>educational opportunities for young people in joint activities with refugees:</a:t>
            </a:r>
          </a:p>
          <a:p>
            <a:pPr algn="ctr"/>
            <a:endParaRPr lang="en-GB" sz="300" dirty="0">
              <a:latin typeface="Arial" panose="020B0604020202020204" pitchFamily="34" charset="0"/>
              <a:cs typeface="Arial" panose="020B0604020202020204" pitchFamily="34" charset="0"/>
            </a:endParaRPr>
          </a:p>
          <a:p>
            <a:pPr algn="ctr"/>
            <a:r>
              <a:rPr lang="en-GB" sz="1600" dirty="0">
                <a:latin typeface="Arial" panose="020B0604020202020204" pitchFamily="34" charset="0"/>
                <a:cs typeface="Arial" panose="020B0604020202020204" pitchFamily="34" charset="0"/>
              </a:rPr>
              <a:t>addressing diversity, more topics for discussions, broaden minds, appreciate the differences</a:t>
            </a:r>
          </a:p>
        </p:txBody>
      </p:sp>
      <p:sp>
        <p:nvSpPr>
          <p:cNvPr id="10" name="Rounded Rectangle 9"/>
          <p:cNvSpPr/>
          <p:nvPr/>
        </p:nvSpPr>
        <p:spPr>
          <a:xfrm>
            <a:off x="6120008" y="838200"/>
            <a:ext cx="2590800" cy="5181600"/>
          </a:xfrm>
          <a:prstGeom prst="roundRect">
            <a:avLst/>
          </a:prstGeom>
          <a:noFill/>
          <a:ln w="38100">
            <a:solidFill>
              <a:srgbClr val="DDC026"/>
            </a:solid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sz="1600" b="1" dirty="0">
              <a:latin typeface="Arial" panose="020B0604020202020204" pitchFamily="34" charset="0"/>
              <a:cs typeface="Arial" panose="020B0604020202020204" pitchFamily="34" charset="0"/>
            </a:endParaRPr>
          </a:p>
          <a:p>
            <a:pPr algn="ctr"/>
            <a:endParaRPr lang="en-GB" sz="1600" dirty="0">
              <a:latin typeface="Arial" panose="020B0604020202020204" pitchFamily="34" charset="0"/>
              <a:cs typeface="Arial" panose="020B0604020202020204" pitchFamily="34" charset="0"/>
            </a:endParaRPr>
          </a:p>
          <a:p>
            <a:pPr algn="ctr"/>
            <a:r>
              <a:rPr lang="en-GB" sz="1600" b="1" dirty="0">
                <a:latin typeface="Arial" panose="020B0604020202020204" pitchFamily="34" charset="0"/>
                <a:cs typeface="Arial" panose="020B0604020202020204" pitchFamily="34" charset="0"/>
              </a:rPr>
              <a:t>Possibilities to be included in the activities, provided by youth </a:t>
            </a:r>
            <a:r>
              <a:rPr lang="en-GB" sz="1600" b="1" dirty="0" err="1">
                <a:latin typeface="Arial" panose="020B0604020202020204" pitchFamily="34" charset="0"/>
                <a:cs typeface="Arial" panose="020B0604020202020204" pitchFamily="34" charset="0"/>
              </a:rPr>
              <a:t>centers</a:t>
            </a:r>
            <a:r>
              <a:rPr lang="en-GB" sz="1600" b="1" dirty="0">
                <a:latin typeface="Arial" panose="020B0604020202020204" pitchFamily="34" charset="0"/>
                <a:cs typeface="Arial" panose="020B0604020202020204" pitchFamily="34" charset="0"/>
              </a:rPr>
              <a:t>:</a:t>
            </a:r>
          </a:p>
          <a:p>
            <a:pPr algn="ctr"/>
            <a:endParaRPr lang="en-GB" sz="1600" dirty="0">
              <a:latin typeface="Arial" panose="020B0604020202020204" pitchFamily="34" charset="0"/>
              <a:cs typeface="Arial" panose="020B0604020202020204" pitchFamily="34" charset="0"/>
            </a:endParaRPr>
          </a:p>
          <a:p>
            <a:pPr marL="285750" indent="-285750" algn="ctr">
              <a:buFont typeface="Arial" panose="020B0604020202020204" pitchFamily="34" charset="0"/>
              <a:buChar char="•"/>
            </a:pPr>
            <a:r>
              <a:rPr lang="en-GB" sz="1600" dirty="0">
                <a:latin typeface="Arial" panose="020B0604020202020204" pitchFamily="34" charset="0"/>
                <a:cs typeface="Arial" panose="020B0604020202020204" pitchFamily="34" charset="0"/>
              </a:rPr>
              <a:t> variety of activities (playing games, cultural evenings, cooking, quizzes, programming, playing musical instruments, dancing, trips, camping, etc.);</a:t>
            </a:r>
          </a:p>
          <a:p>
            <a:pPr marL="285750" indent="-285750" algn="ctr">
              <a:buFont typeface="Arial" panose="020B0604020202020204" pitchFamily="34" charset="0"/>
              <a:buChar char="•"/>
            </a:pPr>
            <a:r>
              <a:rPr lang="en-GB" sz="1600" dirty="0">
                <a:latin typeface="Arial" panose="020B0604020202020204" pitchFamily="34" charset="0"/>
                <a:cs typeface="Arial" panose="020B0604020202020204" pitchFamily="34" charset="0"/>
              </a:rPr>
              <a:t>treatment as any other young person; </a:t>
            </a:r>
          </a:p>
          <a:p>
            <a:pPr marL="285750" indent="-285750" algn="ctr">
              <a:buFont typeface="Arial" panose="020B0604020202020204" pitchFamily="34" charset="0"/>
              <a:buChar char="•"/>
            </a:pPr>
            <a:r>
              <a:rPr lang="en-GB" sz="1600" dirty="0">
                <a:latin typeface="Arial" panose="020B0604020202020204" pitchFamily="34" charset="0"/>
                <a:cs typeface="Arial" panose="020B0604020202020204" pitchFamily="34" charset="0"/>
              </a:rPr>
              <a:t>place to make social ties.</a:t>
            </a:r>
          </a:p>
          <a:p>
            <a:pPr algn="ctr"/>
            <a:endParaRPr lang="en-GB" sz="1600" b="1" dirty="0">
              <a:latin typeface="Arial" panose="020B0604020202020204" pitchFamily="34" charset="0"/>
              <a:cs typeface="Arial" panose="020B0604020202020204" pitchFamily="34" charset="0"/>
            </a:endParaRPr>
          </a:p>
        </p:txBody>
      </p:sp>
      <p:sp>
        <p:nvSpPr>
          <p:cNvPr id="14" name="Title 1"/>
          <p:cNvSpPr>
            <a:spLocks noGrp="1"/>
          </p:cNvSpPr>
          <p:nvPr>
            <p:ph type="title"/>
          </p:nvPr>
        </p:nvSpPr>
        <p:spPr>
          <a:xfrm>
            <a:off x="457200" y="274638"/>
            <a:ext cx="8229600" cy="334962"/>
          </a:xfrm>
        </p:spPr>
        <p:txBody>
          <a:bodyPr>
            <a:noAutofit/>
          </a:bodyPr>
          <a:lstStyle/>
          <a:p>
            <a:pPr algn="l"/>
            <a:r>
              <a:rPr lang="en-US" sz="2000" b="1" dirty="0">
                <a:solidFill>
                  <a:srgbClr val="DDC026"/>
                </a:solidFill>
                <a:latin typeface="Arial Black" panose="020B0A04020102020204" pitchFamily="34" charset="0"/>
              </a:rPr>
              <a:t>Opinion of youth workers</a:t>
            </a:r>
          </a:p>
        </p:txBody>
      </p:sp>
      <p:sp>
        <p:nvSpPr>
          <p:cNvPr id="15" name="TextBox 14"/>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9" name="Straight Connector 8"/>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219200"/>
            <a:ext cx="8229600" cy="4906963"/>
          </a:xfrm>
        </p:spPr>
        <p:txBody>
          <a:bodyPr>
            <a:normAutofit/>
          </a:bodyPr>
          <a:lstStyle/>
          <a:p>
            <a:pPr>
              <a:buNone/>
            </a:pPr>
            <a:endParaRPr lang="lt-LT" dirty="0"/>
          </a:p>
          <a:p>
            <a:pPr>
              <a:buNone/>
            </a:pPr>
            <a:endParaRPr lang="lt-LT" dirty="0"/>
          </a:p>
          <a:p>
            <a:pPr>
              <a:buNone/>
            </a:pPr>
            <a:r>
              <a:rPr lang="lt-LT" dirty="0"/>
              <a:t>	</a:t>
            </a:r>
          </a:p>
          <a:p>
            <a:pPr>
              <a:buNone/>
            </a:pPr>
            <a:r>
              <a:rPr lang="lt-LT" dirty="0"/>
              <a:t>	</a:t>
            </a:r>
          </a:p>
          <a:p>
            <a:pPr>
              <a:buNone/>
            </a:pPr>
            <a:endParaRPr lang="lt-LT" dirty="0"/>
          </a:p>
          <a:p>
            <a:pPr>
              <a:buNone/>
            </a:pPr>
            <a:endParaRPr lang="lt-LT" i="1" dirty="0"/>
          </a:p>
        </p:txBody>
      </p:sp>
      <p:sp>
        <p:nvSpPr>
          <p:cNvPr id="4" name="Rectangle 3"/>
          <p:cNvSpPr/>
          <p:nvPr/>
        </p:nvSpPr>
        <p:spPr>
          <a:xfrm>
            <a:off x="578498" y="1562100"/>
            <a:ext cx="3429000" cy="1828800"/>
          </a:xfrm>
          <a:prstGeom prst="rect">
            <a:avLst/>
          </a:prstGeom>
          <a:solidFill>
            <a:schemeClr val="tx1">
              <a:lumMod val="75000"/>
              <a:lumOff val="2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DDC026"/>
                </a:solidFill>
                <a:latin typeface="Arial" panose="020B0604020202020204" pitchFamily="34" charset="0"/>
                <a:cs typeface="Arial" panose="020B0604020202020204" pitchFamily="34" charset="0"/>
              </a:rPr>
              <a:t>cautious</a:t>
            </a:r>
            <a:r>
              <a:rPr lang="en-GB" dirty="0">
                <a:solidFill>
                  <a:srgbClr val="DDC026"/>
                </a:solidFill>
                <a:latin typeface="Arial" panose="020B0604020202020204" pitchFamily="34" charset="0"/>
                <a:cs typeface="Arial" panose="020B0604020202020204" pitchFamily="34" charset="0"/>
              </a:rPr>
              <a:t> </a:t>
            </a:r>
            <a:r>
              <a:rPr lang="en-GB" sz="1600" b="1" dirty="0">
                <a:solidFill>
                  <a:schemeClr val="bg1"/>
                </a:solidFill>
                <a:latin typeface="Arial" panose="020B0604020202020204" pitchFamily="34" charset="0"/>
                <a:cs typeface="Arial" panose="020B0604020202020204" pitchFamily="34" charset="0"/>
              </a:rPr>
              <a:t>about the different norms that exist in the societies and if the refugees would be able to adjust to the rules and laws of Latvia or Lithuania</a:t>
            </a:r>
            <a:endParaRPr lang="en-GB" b="1" dirty="0">
              <a:solidFill>
                <a:schemeClr val="bg1"/>
              </a:solidFill>
              <a:latin typeface="Arial" panose="020B0604020202020204" pitchFamily="34" charset="0"/>
              <a:cs typeface="Arial" panose="020B0604020202020204" pitchFamily="34" charset="0"/>
            </a:endParaRPr>
          </a:p>
        </p:txBody>
      </p:sp>
      <p:sp>
        <p:nvSpPr>
          <p:cNvPr id="5" name="Rectangle 4"/>
          <p:cNvSpPr/>
          <p:nvPr/>
        </p:nvSpPr>
        <p:spPr>
          <a:xfrm>
            <a:off x="5152053" y="3581400"/>
            <a:ext cx="3505200" cy="1828800"/>
          </a:xfrm>
          <a:prstGeom prst="rect">
            <a:avLst/>
          </a:prstGeom>
          <a:solidFill>
            <a:schemeClr val="tx1">
              <a:lumMod val="75000"/>
              <a:lumOff val="2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Arial" panose="020B0604020202020204" pitchFamily="34" charset="0"/>
                <a:cs typeface="Arial" panose="020B0604020202020204" pitchFamily="34" charset="0"/>
              </a:rPr>
              <a:t>very </a:t>
            </a:r>
            <a:r>
              <a:rPr lang="en-GB" sz="2400" b="1" dirty="0">
                <a:solidFill>
                  <a:srgbClr val="DDC026"/>
                </a:solidFill>
                <a:latin typeface="Arial" panose="020B0604020202020204" pitchFamily="34" charset="0"/>
                <a:cs typeface="Arial" panose="020B0604020202020204" pitchFamily="34" charset="0"/>
              </a:rPr>
              <a:t>curious</a:t>
            </a:r>
            <a:r>
              <a:rPr lang="en-GB" sz="1600" b="1" dirty="0">
                <a:latin typeface="Arial" panose="020B0604020202020204" pitchFamily="34" charset="0"/>
                <a:cs typeface="Arial" panose="020B0604020202020204" pitchFamily="34" charset="0"/>
              </a:rPr>
              <a:t> about the cultures of the people who are coming to their countries and are expressing their positive attitudes towards variety and learning about them</a:t>
            </a:r>
          </a:p>
        </p:txBody>
      </p:sp>
      <p:sp>
        <p:nvSpPr>
          <p:cNvPr id="6" name="Plus 5"/>
          <p:cNvSpPr/>
          <p:nvPr/>
        </p:nvSpPr>
        <p:spPr>
          <a:xfrm>
            <a:off x="4125297" y="2987853"/>
            <a:ext cx="893406" cy="893406"/>
          </a:xfrm>
          <a:prstGeom prst="mathPlus">
            <a:avLst/>
          </a:prstGeom>
          <a:solidFill>
            <a:srgbClr val="DDC026"/>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lt-LT"/>
          </a:p>
        </p:txBody>
      </p:sp>
      <p:sp>
        <p:nvSpPr>
          <p:cNvPr id="7" name="Pavadinimas 6"/>
          <p:cNvSpPr>
            <a:spLocks noGrp="1"/>
          </p:cNvSpPr>
          <p:nvPr>
            <p:ph type="title"/>
          </p:nvPr>
        </p:nvSpPr>
        <p:spPr>
          <a:xfrm>
            <a:off x="457200" y="457200"/>
            <a:ext cx="8229600" cy="1143000"/>
          </a:xfrm>
        </p:spPr>
        <p:txBody>
          <a:bodyPr>
            <a:normAutofit/>
          </a:bodyPr>
          <a:lstStyle/>
          <a:p>
            <a:r>
              <a:rPr lang="en-GB" sz="2800" dirty="0">
                <a:latin typeface="Arial" panose="020B0604020202020204" pitchFamily="34" charset="0"/>
                <a:cs typeface="Arial" panose="020B0604020202020204" pitchFamily="34" charset="0"/>
              </a:rPr>
              <a:t>Concerning cultural differences young people are:</a:t>
            </a:r>
          </a:p>
        </p:txBody>
      </p:sp>
      <p:sp>
        <p:nvSpPr>
          <p:cNvPr id="11" name="TextBox 10"/>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
        <p:nvSpPr>
          <p:cNvPr id="12" name="Title 1"/>
          <p:cNvSpPr txBox="1">
            <a:spLocks/>
          </p:cNvSpPr>
          <p:nvPr/>
        </p:nvSpPr>
        <p:spPr>
          <a:xfrm>
            <a:off x="457200" y="274638"/>
            <a:ext cx="8229600" cy="3349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rgbClr val="DDC026"/>
                </a:solidFill>
                <a:latin typeface="Arial Black" panose="020B0A04020102020204" pitchFamily="34" charset="0"/>
              </a:rPr>
              <a:t>Opinion of young people</a:t>
            </a:r>
          </a:p>
        </p:txBody>
      </p:sp>
      <p:sp>
        <p:nvSpPr>
          <p:cNvPr id="13" name="Pavadinimas 6"/>
          <p:cNvSpPr txBox="1">
            <a:spLocks/>
          </p:cNvSpPr>
          <p:nvPr/>
        </p:nvSpPr>
        <p:spPr>
          <a:xfrm>
            <a:off x="609600" y="5341145"/>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i="1" dirty="0"/>
              <a:t>Respect of cultures need to be both-sided</a:t>
            </a:r>
            <a:endParaRPr lang="en-US" sz="2800" i="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8" name="Straight Connector 7"/>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762000"/>
            <a:ext cx="8229600" cy="5364163"/>
          </a:xfrm>
        </p:spPr>
        <p:txBody>
          <a:bodyPr>
            <a:normAutofit/>
          </a:bodyPr>
          <a:lstStyle/>
          <a:p>
            <a:pPr algn="ctr">
              <a:buNone/>
            </a:pPr>
            <a:r>
              <a:rPr lang="en-GB" sz="2800" b="1" dirty="0">
                <a:latin typeface="Arial" panose="020B0604020202020204" pitchFamily="34" charset="0"/>
                <a:cs typeface="Arial" panose="020B0604020202020204" pitchFamily="34" charset="0"/>
              </a:rPr>
              <a:t>Proposed 3 types of participation in youth centre or youth NGO</a:t>
            </a:r>
          </a:p>
        </p:txBody>
      </p:sp>
      <p:sp>
        <p:nvSpPr>
          <p:cNvPr id="4" name="Rectangle 3"/>
          <p:cNvSpPr/>
          <p:nvPr/>
        </p:nvSpPr>
        <p:spPr>
          <a:xfrm>
            <a:off x="381000" y="1828800"/>
            <a:ext cx="2590800" cy="4038600"/>
          </a:xfrm>
          <a:prstGeom prst="rect">
            <a:avLst/>
          </a:prstGeom>
          <a:solidFill>
            <a:schemeClr val="tx1">
              <a:lumMod val="50000"/>
              <a:lumOff val="50000"/>
            </a:schemeClr>
          </a:solidFill>
          <a:ln w="28575">
            <a:solidFill>
              <a:schemeClr val="bg1">
                <a:lumMod val="9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600" dirty="0">
                <a:solidFill>
                  <a:schemeClr val="bg1"/>
                </a:solidFill>
                <a:latin typeface="Arial" panose="020B0604020202020204" pitchFamily="34" charset="0"/>
                <a:cs typeface="Arial" panose="020B0604020202020204" pitchFamily="34" charset="0"/>
              </a:rPr>
              <a:t>Young refugee as a </a:t>
            </a:r>
            <a:r>
              <a:rPr lang="en-GB" sz="1600" b="1" dirty="0">
                <a:solidFill>
                  <a:srgbClr val="DDC026"/>
                </a:solidFill>
                <a:latin typeface="Arial" panose="020B0604020202020204" pitchFamily="34" charset="0"/>
                <a:cs typeface="Arial" panose="020B0604020202020204" pitchFamily="34" charset="0"/>
              </a:rPr>
              <a:t>service user</a:t>
            </a:r>
          </a:p>
          <a:p>
            <a:pPr algn="ctr"/>
            <a:endParaRPr lang="en-GB" sz="1050" dirty="0">
              <a:solidFill>
                <a:schemeClr val="bg1"/>
              </a:solidFill>
              <a:latin typeface="Arial" panose="020B0604020202020204" pitchFamily="34" charset="0"/>
              <a:cs typeface="Arial" panose="020B0604020202020204" pitchFamily="34" charset="0"/>
            </a:endParaRPr>
          </a:p>
          <a:p>
            <a:pPr marL="285750" indent="-285750" algn="ctr">
              <a:buFont typeface="Arial" panose="020B0604020202020204" pitchFamily="34" charset="0"/>
              <a:buChar char="•"/>
            </a:pPr>
            <a:r>
              <a:rPr lang="en-GB" sz="1600" dirty="0">
                <a:solidFill>
                  <a:schemeClr val="bg1"/>
                </a:solidFill>
                <a:latin typeface="Arial" panose="020B0604020202020204" pitchFamily="34" charset="0"/>
                <a:cs typeface="Arial" panose="020B0604020202020204" pitchFamily="34" charset="0"/>
              </a:rPr>
              <a:t>to attend organized events </a:t>
            </a:r>
          </a:p>
          <a:p>
            <a:pPr marL="285750" indent="-285750" algn="ctr">
              <a:buFont typeface="Arial" panose="020B0604020202020204" pitchFamily="34" charset="0"/>
              <a:buChar char="•"/>
            </a:pPr>
            <a:r>
              <a:rPr lang="en-GB" sz="1600" dirty="0">
                <a:solidFill>
                  <a:schemeClr val="bg1"/>
                </a:solidFill>
                <a:latin typeface="Arial" panose="020B0604020202020204" pitchFamily="34" charset="0"/>
                <a:cs typeface="Arial" panose="020B0604020202020204" pitchFamily="34" charset="0"/>
              </a:rPr>
              <a:t>to come for consults regarding adjusting to a new city, knowing the opportunities for studies or work</a:t>
            </a:r>
          </a:p>
          <a:p>
            <a:pPr marL="285750" indent="-285750" algn="ctr">
              <a:buFont typeface="Arial" panose="020B0604020202020204" pitchFamily="34" charset="0"/>
              <a:buChar char="•"/>
            </a:pPr>
            <a:r>
              <a:rPr lang="en-GB" sz="1600" dirty="0">
                <a:solidFill>
                  <a:schemeClr val="bg1"/>
                </a:solidFill>
                <a:latin typeface="Arial" panose="020B0604020202020204" pitchFamily="34" charset="0"/>
                <a:cs typeface="Arial" panose="020B0604020202020204" pitchFamily="34" charset="0"/>
              </a:rPr>
              <a:t>to be represented as any other foreigner (for example in student unions)</a:t>
            </a:r>
          </a:p>
          <a:p>
            <a:pPr algn="ctr"/>
            <a:endParaRPr lang="en-GB" sz="1600" dirty="0">
              <a:solidFill>
                <a:schemeClr val="bg1"/>
              </a:solidFill>
              <a:latin typeface="Arial" panose="020B0604020202020204" pitchFamily="34" charset="0"/>
              <a:cs typeface="Arial" panose="020B0604020202020204" pitchFamily="34" charset="0"/>
            </a:endParaRPr>
          </a:p>
        </p:txBody>
      </p:sp>
      <p:sp>
        <p:nvSpPr>
          <p:cNvPr id="5" name="Rectangle 4"/>
          <p:cNvSpPr/>
          <p:nvPr/>
        </p:nvSpPr>
        <p:spPr>
          <a:xfrm>
            <a:off x="3276600" y="1828800"/>
            <a:ext cx="2438400" cy="4038600"/>
          </a:xfrm>
          <a:prstGeom prst="rect">
            <a:avLst/>
          </a:prstGeom>
          <a:solidFill>
            <a:schemeClr val="tx1">
              <a:lumMod val="65000"/>
              <a:lumOff val="35000"/>
            </a:schemeClr>
          </a:solidFill>
          <a:ln w="28575">
            <a:solidFill>
              <a:schemeClr val="bg1">
                <a:lumMod val="9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600" dirty="0">
                <a:solidFill>
                  <a:schemeClr val="bg1"/>
                </a:solidFill>
                <a:latin typeface="Arial" panose="020B0604020202020204" pitchFamily="34" charset="0"/>
                <a:cs typeface="Arial" panose="020B0604020202020204" pitchFamily="34" charset="0"/>
              </a:rPr>
              <a:t>Young refugee as a </a:t>
            </a:r>
            <a:r>
              <a:rPr lang="en-GB" sz="1600" b="1" dirty="0">
                <a:solidFill>
                  <a:srgbClr val="DDC026"/>
                </a:solidFill>
                <a:latin typeface="Arial" panose="020B0604020202020204" pitchFamily="34" charset="0"/>
                <a:cs typeface="Arial" panose="020B0604020202020204" pitchFamily="34" charset="0"/>
              </a:rPr>
              <a:t>resource </a:t>
            </a:r>
            <a:endParaRPr lang="en-GB" sz="1600" dirty="0">
              <a:solidFill>
                <a:schemeClr val="bg1"/>
              </a:solidFill>
              <a:latin typeface="Arial" panose="020B0604020202020204" pitchFamily="34" charset="0"/>
              <a:cs typeface="Arial" panose="020B0604020202020204" pitchFamily="34" charset="0"/>
            </a:endParaRPr>
          </a:p>
          <a:p>
            <a:pPr algn="ctr"/>
            <a:endParaRPr lang="en-GB" sz="1600" dirty="0">
              <a:solidFill>
                <a:schemeClr val="bg1"/>
              </a:solidFill>
              <a:latin typeface="Arial" panose="020B0604020202020204" pitchFamily="34" charset="0"/>
              <a:cs typeface="Arial" panose="020B0604020202020204" pitchFamily="34" charset="0"/>
            </a:endParaRPr>
          </a:p>
          <a:p>
            <a:pPr marL="285750" indent="-285750" algn="ctr">
              <a:buFont typeface="Arial" panose="020B0604020202020204" pitchFamily="34" charset="0"/>
              <a:buChar char="•"/>
            </a:pPr>
            <a:r>
              <a:rPr lang="en-GB" sz="1600" dirty="0">
                <a:solidFill>
                  <a:schemeClr val="bg1"/>
                </a:solidFill>
                <a:latin typeface="Arial" panose="020B0604020202020204" pitchFamily="34" charset="0"/>
                <a:cs typeface="Arial" panose="020B0604020202020204" pitchFamily="34" charset="0"/>
              </a:rPr>
              <a:t> to involve them into the events as special guests </a:t>
            </a:r>
          </a:p>
          <a:p>
            <a:pPr marL="285750" indent="-285750" algn="ctr">
              <a:buFont typeface="Arial" panose="020B0604020202020204" pitchFamily="34" charset="0"/>
              <a:buChar char="•"/>
            </a:pPr>
            <a:r>
              <a:rPr lang="en-GB" sz="1600" dirty="0">
                <a:solidFill>
                  <a:schemeClr val="bg1"/>
                </a:solidFill>
                <a:latin typeface="Arial" panose="020B0604020202020204" pitchFamily="34" charset="0"/>
                <a:cs typeface="Arial" panose="020B0604020202020204" pitchFamily="34" charset="0"/>
              </a:rPr>
              <a:t> or if the refugees would decide to join the NGO, to use their knowledge and experience to help other refugees</a:t>
            </a:r>
          </a:p>
        </p:txBody>
      </p:sp>
      <p:sp>
        <p:nvSpPr>
          <p:cNvPr id="6" name="Rectangle 5"/>
          <p:cNvSpPr/>
          <p:nvPr/>
        </p:nvSpPr>
        <p:spPr>
          <a:xfrm>
            <a:off x="6019800" y="1828800"/>
            <a:ext cx="2667000" cy="4038600"/>
          </a:xfrm>
          <a:prstGeom prst="rect">
            <a:avLst/>
          </a:prstGeom>
          <a:solidFill>
            <a:schemeClr val="tx1">
              <a:lumMod val="75000"/>
              <a:lumOff val="25000"/>
            </a:schemeClr>
          </a:solidFill>
          <a:ln w="28575">
            <a:solidFill>
              <a:schemeClr val="bg1">
                <a:lumMod val="9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600" dirty="0">
                <a:solidFill>
                  <a:schemeClr val="bg1"/>
                </a:solidFill>
                <a:latin typeface="Arial" panose="020B0604020202020204" pitchFamily="34" charset="0"/>
                <a:cs typeface="Arial" panose="020B0604020202020204" pitchFamily="34" charset="0"/>
              </a:rPr>
              <a:t>Young refugee as a </a:t>
            </a:r>
            <a:r>
              <a:rPr lang="en-GB" sz="1600" b="1" dirty="0">
                <a:solidFill>
                  <a:srgbClr val="DDC026"/>
                </a:solidFill>
                <a:latin typeface="Arial" panose="020B0604020202020204" pitchFamily="34" charset="0"/>
                <a:cs typeface="Arial" panose="020B0604020202020204" pitchFamily="34" charset="0"/>
              </a:rPr>
              <a:t>member</a:t>
            </a:r>
            <a:r>
              <a:rPr lang="en-GB" sz="1600" dirty="0">
                <a:solidFill>
                  <a:schemeClr val="bg1"/>
                </a:solidFill>
                <a:latin typeface="Arial" panose="020B0604020202020204" pitchFamily="34" charset="0"/>
                <a:cs typeface="Arial" panose="020B0604020202020204" pitchFamily="34" charset="0"/>
              </a:rPr>
              <a:t> or </a:t>
            </a:r>
            <a:r>
              <a:rPr lang="en-GB" sz="1600" b="1" dirty="0">
                <a:solidFill>
                  <a:srgbClr val="DDC026"/>
                </a:solidFill>
                <a:latin typeface="Arial" panose="020B0604020202020204" pitchFamily="34" charset="0"/>
                <a:cs typeface="Arial" panose="020B0604020202020204" pitchFamily="34" charset="0"/>
              </a:rPr>
              <a:t>co-worker </a:t>
            </a:r>
            <a:r>
              <a:rPr lang="en-GB" sz="1600" dirty="0">
                <a:solidFill>
                  <a:schemeClr val="bg1"/>
                </a:solidFill>
                <a:latin typeface="Arial" panose="020B0604020202020204" pitchFamily="34" charset="0"/>
                <a:cs typeface="Arial" panose="020B0604020202020204" pitchFamily="34" charset="0"/>
              </a:rPr>
              <a:t>of an NGO or an </a:t>
            </a:r>
            <a:r>
              <a:rPr lang="en-GB" sz="1600" b="1" dirty="0">
                <a:solidFill>
                  <a:srgbClr val="DDC026"/>
                </a:solidFill>
                <a:latin typeface="Arial" panose="020B0604020202020204" pitchFamily="34" charset="0"/>
                <a:cs typeface="Arial" panose="020B0604020202020204" pitchFamily="34" charset="0"/>
              </a:rPr>
              <a:t>attendee</a:t>
            </a:r>
            <a:r>
              <a:rPr lang="en-GB" sz="1600" dirty="0">
                <a:solidFill>
                  <a:schemeClr val="bg1"/>
                </a:solidFill>
                <a:latin typeface="Arial" panose="020B0604020202020204" pitchFamily="34" charset="0"/>
                <a:cs typeface="Arial" panose="020B0604020202020204" pitchFamily="34" charset="0"/>
              </a:rPr>
              <a:t> of a youth centre</a:t>
            </a:r>
          </a:p>
          <a:p>
            <a:pPr algn="ctr"/>
            <a:endParaRPr lang="en-GB" sz="900" dirty="0">
              <a:solidFill>
                <a:schemeClr val="bg1"/>
              </a:solidFill>
              <a:latin typeface="Arial" panose="020B0604020202020204" pitchFamily="34" charset="0"/>
              <a:cs typeface="Arial" panose="020B0604020202020204" pitchFamily="34" charset="0"/>
            </a:endParaRPr>
          </a:p>
          <a:p>
            <a:pPr algn="ctr"/>
            <a:r>
              <a:rPr lang="en-GB" sz="1600" dirty="0">
                <a:solidFill>
                  <a:schemeClr val="bg1"/>
                </a:solidFill>
                <a:latin typeface="Arial" panose="020B0604020202020204" pitchFamily="34" charset="0"/>
                <a:cs typeface="Arial" panose="020B0604020202020204" pitchFamily="34" charset="0"/>
              </a:rPr>
              <a:t>according to their interests</a:t>
            </a:r>
          </a:p>
          <a:p>
            <a:pPr marL="285750" indent="-285750" algn="ctr">
              <a:buFont typeface="Arial" panose="020B0604020202020204" pitchFamily="34" charset="0"/>
              <a:buChar char="•"/>
            </a:pPr>
            <a:r>
              <a:rPr lang="en-GB" sz="1600" dirty="0">
                <a:solidFill>
                  <a:schemeClr val="bg1"/>
                </a:solidFill>
                <a:latin typeface="Arial" panose="020B0604020202020204" pitchFamily="34" charset="0"/>
                <a:cs typeface="Arial" panose="020B0604020202020204" pitchFamily="34" charset="0"/>
              </a:rPr>
              <a:t> to join in the regular activities of youth centre</a:t>
            </a:r>
          </a:p>
          <a:p>
            <a:pPr marL="285750" indent="-285750" algn="ctr">
              <a:buFont typeface="Arial" panose="020B0604020202020204" pitchFamily="34" charset="0"/>
              <a:buChar char="•"/>
            </a:pPr>
            <a:r>
              <a:rPr lang="en-GB" sz="1600" dirty="0">
                <a:solidFill>
                  <a:schemeClr val="bg1"/>
                </a:solidFill>
                <a:latin typeface="Arial" panose="020B0604020202020204" pitchFamily="34" charset="0"/>
                <a:cs typeface="Arial" panose="020B0604020202020204" pitchFamily="34" charset="0"/>
              </a:rPr>
              <a:t> to join the organizations and be accepted</a:t>
            </a:r>
          </a:p>
          <a:p>
            <a:pPr marL="285750" indent="-285750" algn="ctr">
              <a:buFont typeface="Arial" panose="020B0604020202020204" pitchFamily="34" charset="0"/>
              <a:buChar char="•"/>
            </a:pPr>
            <a:r>
              <a:rPr lang="en-GB" sz="1600" dirty="0">
                <a:solidFill>
                  <a:schemeClr val="bg1"/>
                </a:solidFill>
                <a:latin typeface="Arial" panose="020B0604020202020204" pitchFamily="34" charset="0"/>
                <a:cs typeface="Arial" panose="020B0604020202020204" pitchFamily="34" charset="0"/>
              </a:rPr>
              <a:t> to be as co – worker according to their knowledge and experience</a:t>
            </a:r>
          </a:p>
        </p:txBody>
      </p:sp>
      <p:sp>
        <p:nvSpPr>
          <p:cNvPr id="10" name="TextBox 9"/>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
        <p:nvSpPr>
          <p:cNvPr id="11" name="Title 1"/>
          <p:cNvSpPr txBox="1">
            <a:spLocks/>
          </p:cNvSpPr>
          <p:nvPr/>
        </p:nvSpPr>
        <p:spPr>
          <a:xfrm>
            <a:off x="457200" y="274638"/>
            <a:ext cx="8229600" cy="3349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rgbClr val="DDC026"/>
                </a:solidFill>
                <a:latin typeface="Arial Black" panose="020B0A04020102020204" pitchFamily="34" charset="0"/>
              </a:rPr>
              <a:t>Opinion of young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sp>
        <p:nvSpPr>
          <p:cNvPr id="15" name="Rectangle 14"/>
          <p:cNvSpPr/>
          <p:nvPr/>
        </p:nvSpPr>
        <p:spPr>
          <a:xfrm>
            <a:off x="457200" y="4831081"/>
            <a:ext cx="8305800" cy="9144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990600"/>
            <a:ext cx="8229600" cy="5135563"/>
          </a:xfrm>
        </p:spPr>
        <p:txBody>
          <a:bodyPr>
            <a:normAutofit/>
          </a:bodyPr>
          <a:lstStyle/>
          <a:p>
            <a:pPr>
              <a:buNone/>
            </a:pPr>
            <a:endParaRPr lang="lt-LT" dirty="0"/>
          </a:p>
          <a:p>
            <a:pPr>
              <a:buNone/>
            </a:pPr>
            <a:endParaRPr lang="lt-LT" dirty="0"/>
          </a:p>
          <a:p>
            <a:pPr>
              <a:buNone/>
            </a:pPr>
            <a:endParaRPr lang="lt-LT" dirty="0"/>
          </a:p>
          <a:p>
            <a:pPr>
              <a:buNone/>
            </a:pPr>
            <a:endParaRPr lang="lt-LT" dirty="0"/>
          </a:p>
          <a:p>
            <a:pPr>
              <a:buNone/>
            </a:pPr>
            <a:endParaRPr lang="lt-LT" dirty="0"/>
          </a:p>
          <a:p>
            <a:pPr>
              <a:buNone/>
            </a:pPr>
            <a:endParaRPr lang="en-GB" sz="2400" dirty="0"/>
          </a:p>
          <a:p>
            <a:pPr>
              <a:buNone/>
            </a:pPr>
            <a:endParaRPr lang="lt-LT" sz="3600" dirty="0"/>
          </a:p>
          <a:p>
            <a:pPr algn="just">
              <a:buNone/>
            </a:pPr>
            <a:r>
              <a:rPr lang="en-GB" sz="1600" i="1" dirty="0">
                <a:solidFill>
                  <a:schemeClr val="bg1">
                    <a:lumMod val="95000"/>
                  </a:schemeClr>
                </a:solidFill>
                <a:latin typeface="Arial" panose="020B0604020202020204" pitchFamily="34" charset="0"/>
                <a:cs typeface="Arial" panose="020B0604020202020204" pitchFamily="34" charset="0"/>
              </a:rPr>
              <a:t>Refugees </a:t>
            </a:r>
            <a:r>
              <a:rPr lang="en-GB" sz="1600" b="1" i="1" dirty="0">
                <a:solidFill>
                  <a:srgbClr val="DDC026"/>
                </a:solidFill>
                <a:latin typeface="Arial" panose="020B0604020202020204" pitchFamily="34" charset="0"/>
                <a:cs typeface="Arial" panose="020B0604020202020204" pitchFamily="34" charset="0"/>
              </a:rPr>
              <a:t>would like to be invited </a:t>
            </a:r>
            <a:r>
              <a:rPr lang="en-GB" sz="1600" i="1" dirty="0">
                <a:solidFill>
                  <a:schemeClr val="bg1">
                    <a:lumMod val="95000"/>
                  </a:schemeClr>
                </a:solidFill>
                <a:latin typeface="Arial" panose="020B0604020202020204" pitchFamily="34" charset="0"/>
                <a:cs typeface="Arial" panose="020B0604020202020204" pitchFamily="34" charset="0"/>
              </a:rPr>
              <a:t>to join the organizations or youth centres as they are aware of the public opinion and do not feel too confident to simply appear</a:t>
            </a:r>
          </a:p>
        </p:txBody>
      </p:sp>
      <p:sp>
        <p:nvSpPr>
          <p:cNvPr id="5" name="TextBox 4"/>
          <p:cNvSpPr txBox="1"/>
          <p:nvPr/>
        </p:nvSpPr>
        <p:spPr>
          <a:xfrm>
            <a:off x="457200" y="792481"/>
            <a:ext cx="2667000" cy="400110"/>
          </a:xfrm>
          <a:prstGeom prst="rect">
            <a:avLst/>
          </a:prstGeom>
          <a:noFill/>
        </p:spPr>
        <p:txBody>
          <a:bodyPr wrap="square" rtlCol="0">
            <a:spAutoFit/>
          </a:bodyPr>
          <a:lstStyle/>
          <a:p>
            <a:r>
              <a:rPr lang="lt-LT" sz="2000" b="1" dirty="0"/>
              <a:t>First to survive...</a:t>
            </a:r>
          </a:p>
        </p:txBody>
      </p:sp>
      <p:sp>
        <p:nvSpPr>
          <p:cNvPr id="6" name="TextBox 5"/>
          <p:cNvSpPr txBox="1"/>
          <p:nvPr/>
        </p:nvSpPr>
        <p:spPr>
          <a:xfrm>
            <a:off x="4773967" y="814012"/>
            <a:ext cx="2667000" cy="369332"/>
          </a:xfrm>
          <a:prstGeom prst="rect">
            <a:avLst/>
          </a:prstGeom>
          <a:noFill/>
        </p:spPr>
        <p:txBody>
          <a:bodyPr wrap="square" rtlCol="0">
            <a:spAutoFit/>
          </a:bodyPr>
          <a:lstStyle/>
          <a:p>
            <a:r>
              <a:rPr lang="lt-LT" b="1" dirty="0"/>
              <a:t>...and then participate</a:t>
            </a:r>
          </a:p>
        </p:txBody>
      </p:sp>
      <p:sp>
        <p:nvSpPr>
          <p:cNvPr id="7" name="Rectangle 6"/>
          <p:cNvSpPr/>
          <p:nvPr/>
        </p:nvSpPr>
        <p:spPr>
          <a:xfrm>
            <a:off x="533400" y="1325881"/>
            <a:ext cx="4038600" cy="3002280"/>
          </a:xfrm>
          <a:prstGeom prst="rect">
            <a:avLst/>
          </a:prstGeom>
          <a:noFill/>
          <a:ln w="57150">
            <a:solidFill>
              <a:srgbClr val="DDC026"/>
            </a:solidFill>
          </a:ln>
          <a:effectLst/>
        </p:spPr>
        <p:style>
          <a:lnRef idx="1">
            <a:schemeClr val="accent1"/>
          </a:lnRef>
          <a:fillRef idx="2">
            <a:schemeClr val="accent1"/>
          </a:fillRef>
          <a:effectRef idx="1">
            <a:schemeClr val="accent1"/>
          </a:effectRef>
          <a:fontRef idx="minor">
            <a:schemeClr val="dk1"/>
          </a:fontRef>
        </p:style>
        <p:txBody>
          <a:bodyPr rtlCol="0" anchor="ctr"/>
          <a:lstStyle/>
          <a:p>
            <a:pPr algn="just"/>
            <a:r>
              <a:rPr lang="en-GB" sz="1600" dirty="0">
                <a:latin typeface="Arial" panose="020B0604020202020204" pitchFamily="34" charset="0"/>
                <a:cs typeface="Arial" panose="020B0604020202020204" pitchFamily="34" charset="0"/>
              </a:rPr>
              <a:t>willingness to join offered activities depends on their situation: </a:t>
            </a:r>
          </a:p>
          <a:p>
            <a:pPr algn="just"/>
            <a:endParaRPr lang="en-GB" sz="16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GB" sz="1600" dirty="0">
                <a:latin typeface="Arial" panose="020B0604020202020204" pitchFamily="34" charset="0"/>
                <a:cs typeface="Arial" panose="020B0604020202020204" pitchFamily="34" charset="0"/>
              </a:rPr>
              <a:t> if they are single or </a:t>
            </a:r>
            <a:r>
              <a:rPr lang="en-GB" sz="1600" dirty="0" err="1">
                <a:latin typeface="Arial" panose="020B0604020202020204" pitchFamily="34" charset="0"/>
                <a:cs typeface="Arial" panose="020B0604020202020204" pitchFamily="34" charset="0"/>
              </a:rPr>
              <a:t>comming</a:t>
            </a:r>
            <a:r>
              <a:rPr lang="en-GB" sz="1600" dirty="0">
                <a:latin typeface="Arial" panose="020B0604020202020204" pitchFamily="34" charset="0"/>
                <a:cs typeface="Arial" panose="020B0604020202020204" pitchFamily="34" charset="0"/>
              </a:rPr>
              <a:t> with family, </a:t>
            </a:r>
          </a:p>
          <a:p>
            <a:pPr marL="285750" indent="-285750" algn="just">
              <a:buFont typeface="Arial" panose="020B0604020202020204" pitchFamily="34" charset="0"/>
              <a:buChar char="•"/>
            </a:pPr>
            <a:r>
              <a:rPr lang="en-GB" sz="1600" dirty="0">
                <a:latin typeface="Arial" panose="020B0604020202020204" pitchFamily="34" charset="0"/>
                <a:cs typeface="Arial" panose="020B0604020202020204" pitchFamily="34" charset="0"/>
              </a:rPr>
              <a:t> do not have psychological problems,</a:t>
            </a:r>
          </a:p>
          <a:p>
            <a:pPr marL="285750" indent="-285750" algn="just">
              <a:buFont typeface="Arial" panose="020B0604020202020204" pitchFamily="34" charset="0"/>
              <a:buChar char="•"/>
            </a:pPr>
            <a:r>
              <a:rPr lang="en-GB" sz="1600" dirty="0">
                <a:latin typeface="Arial" panose="020B0604020202020204" pitchFamily="34" charset="0"/>
                <a:cs typeface="Arial" panose="020B0604020202020204" pitchFamily="34" charset="0"/>
              </a:rPr>
              <a:t> already are studying or working, </a:t>
            </a:r>
          </a:p>
          <a:p>
            <a:pPr marL="285750" indent="-285750" algn="just">
              <a:buFont typeface="Arial" panose="020B0604020202020204" pitchFamily="34" charset="0"/>
              <a:buChar char="•"/>
            </a:pPr>
            <a:r>
              <a:rPr lang="en-GB" sz="1600" dirty="0">
                <a:latin typeface="Arial" panose="020B0604020202020204" pitchFamily="34" charset="0"/>
                <a:cs typeface="Arial" panose="020B0604020202020204" pitchFamily="34" charset="0"/>
              </a:rPr>
              <a:t> have no problem with housing, </a:t>
            </a:r>
          </a:p>
          <a:p>
            <a:pPr marL="285750" indent="-285750" algn="just">
              <a:buFont typeface="Arial" panose="020B0604020202020204" pitchFamily="34" charset="0"/>
              <a:buChar char="•"/>
            </a:pPr>
            <a:r>
              <a:rPr lang="en-GB" sz="1600" dirty="0">
                <a:latin typeface="Arial" panose="020B0604020202020204" pitchFamily="34" charset="0"/>
                <a:cs typeface="Arial" panose="020B0604020202020204" pitchFamily="34" charset="0"/>
              </a:rPr>
              <a:t> etc. </a:t>
            </a:r>
          </a:p>
        </p:txBody>
      </p:sp>
      <p:sp>
        <p:nvSpPr>
          <p:cNvPr id="8" name="Rectangle 7"/>
          <p:cNvSpPr/>
          <p:nvPr/>
        </p:nvSpPr>
        <p:spPr>
          <a:xfrm>
            <a:off x="4876800" y="1325880"/>
            <a:ext cx="3733800" cy="3002281"/>
          </a:xfrm>
          <a:prstGeom prst="rect">
            <a:avLst/>
          </a:prstGeom>
          <a:noFill/>
          <a:ln w="57150">
            <a:solidFill>
              <a:srgbClr val="DDC026"/>
            </a:solidFill>
          </a:ln>
          <a:effectLst/>
        </p:spPr>
        <p:style>
          <a:lnRef idx="1">
            <a:schemeClr val="accent1"/>
          </a:lnRef>
          <a:fillRef idx="2">
            <a:schemeClr val="accent1"/>
          </a:fillRef>
          <a:effectRef idx="1">
            <a:schemeClr val="accent1"/>
          </a:effectRef>
          <a:fontRef idx="minor">
            <a:schemeClr val="dk1"/>
          </a:fontRef>
        </p:style>
        <p:txBody>
          <a:bodyPr rtlCol="0" anchor="ctr"/>
          <a:lstStyle/>
          <a:p>
            <a:pPr algn="just"/>
            <a:endParaRPr lang="en-GB" sz="1600" dirty="0">
              <a:latin typeface="Arial" panose="020B0604020202020204" pitchFamily="34" charset="0"/>
              <a:cs typeface="Arial" panose="020B0604020202020204" pitchFamily="34" charset="0"/>
            </a:endParaRP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Participation in proposed activities has to have a </a:t>
            </a:r>
            <a:r>
              <a:rPr lang="en-GB" sz="1600" b="1" dirty="0">
                <a:latin typeface="Arial" panose="020B0604020202020204" pitchFamily="34" charset="0"/>
                <a:cs typeface="Arial" panose="020B0604020202020204" pitchFamily="34" charset="0"/>
              </a:rPr>
              <a:t>clear added value for their integration</a:t>
            </a:r>
            <a:r>
              <a:rPr lang="en-GB" sz="1600" dirty="0">
                <a:latin typeface="Arial" panose="020B0604020202020204" pitchFamily="34" charset="0"/>
                <a:cs typeface="Arial" panose="020B0604020202020204" pitchFamily="34" charset="0"/>
              </a:rPr>
              <a:t> in order to support their motivation to be active.</a:t>
            </a:r>
          </a:p>
          <a:p>
            <a:pPr algn="just"/>
            <a:endParaRPr lang="en-GB" sz="1600" dirty="0">
              <a:latin typeface="Arial" panose="020B0604020202020204" pitchFamily="34" charset="0"/>
              <a:cs typeface="Arial" panose="020B0604020202020204" pitchFamily="34" charset="0"/>
            </a:endParaRPr>
          </a:p>
          <a:p>
            <a:pPr algn="just"/>
            <a:r>
              <a:rPr lang="en-GB" sz="1600" dirty="0">
                <a:latin typeface="Arial" panose="020B0604020202020204" pitchFamily="34" charset="0"/>
                <a:cs typeface="Arial" panose="020B0604020202020204" pitchFamily="34" charset="0"/>
              </a:rPr>
              <a:t>They would like playing games, watching movies, participate in cultural evenings or trips, cooking, making crafts, creating websites (learning how to do it), playing musical instruments, etc.</a:t>
            </a:r>
          </a:p>
          <a:p>
            <a:pPr algn="just"/>
            <a:endParaRPr lang="en-GB" sz="1600" dirty="0">
              <a:latin typeface="Arial" panose="020B0604020202020204" pitchFamily="34" charset="0"/>
              <a:cs typeface="Arial" panose="020B0604020202020204" pitchFamily="34" charset="0"/>
            </a:endParaRPr>
          </a:p>
          <a:p>
            <a:pPr algn="just"/>
            <a:endParaRPr lang="en-GB" sz="1600" dirty="0">
              <a:latin typeface="Arial" panose="020B0604020202020204" pitchFamily="34" charset="0"/>
              <a:cs typeface="Arial" panose="020B0604020202020204" pitchFamily="34" charset="0"/>
            </a:endParaRPr>
          </a:p>
        </p:txBody>
      </p:sp>
      <p:cxnSp>
        <p:nvCxnSpPr>
          <p:cNvPr id="4" name="Straight Connector 3"/>
          <p:cNvCxnSpPr/>
          <p:nvPr/>
        </p:nvCxnSpPr>
        <p:spPr>
          <a:xfrm>
            <a:off x="533400" y="1192591"/>
            <a:ext cx="40386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848225" y="1192591"/>
            <a:ext cx="3762375"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57200" y="5821681"/>
            <a:ext cx="8305800" cy="45719"/>
          </a:xfrm>
          <a:prstGeom prst="rect">
            <a:avLst/>
          </a:prstGeom>
          <a:solidFill>
            <a:srgbClr val="DDC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457200" y="4709162"/>
            <a:ext cx="8305800" cy="45719"/>
          </a:xfrm>
          <a:prstGeom prst="rect">
            <a:avLst/>
          </a:prstGeom>
          <a:solidFill>
            <a:srgbClr val="DDC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
        <p:nvSpPr>
          <p:cNvPr id="19" name="Title 1"/>
          <p:cNvSpPr txBox="1">
            <a:spLocks/>
          </p:cNvSpPr>
          <p:nvPr/>
        </p:nvSpPr>
        <p:spPr>
          <a:xfrm>
            <a:off x="457200" y="274638"/>
            <a:ext cx="8229600" cy="3349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a:solidFill>
                  <a:srgbClr val="DDC026"/>
                </a:solidFill>
                <a:latin typeface="Arial Black" panose="020B0A04020102020204" pitchFamily="34" charset="0"/>
              </a:rPr>
              <a:t>Thoughts from refugees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sp>
        <p:nvSpPr>
          <p:cNvPr id="2" name="Title 1"/>
          <p:cNvSpPr>
            <a:spLocks noGrp="1"/>
          </p:cNvSpPr>
          <p:nvPr>
            <p:ph type="title"/>
          </p:nvPr>
        </p:nvSpPr>
        <p:spPr>
          <a:xfrm>
            <a:off x="457200" y="503237"/>
            <a:ext cx="8229600" cy="639762"/>
          </a:xfrm>
        </p:spPr>
        <p:txBody>
          <a:bodyPr>
            <a:normAutofit fontScale="90000"/>
          </a:bodyPr>
          <a:lstStyle/>
          <a:p>
            <a:r>
              <a:rPr lang="lt-LT"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5855394"/>
              </p:ext>
            </p:extLst>
          </p:nvPr>
        </p:nvGraphicFramePr>
        <p:xfrm>
          <a:off x="457200" y="1143000"/>
          <a:ext cx="82296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6" name="Straight Connector 5"/>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899319"/>
            <a:ext cx="8229600" cy="639762"/>
          </a:xfrm>
        </p:spPr>
        <p:txBody>
          <a:bodyPr>
            <a:normAutofit fontScale="90000"/>
          </a:bodyPr>
          <a:lstStyle/>
          <a:p>
            <a:r>
              <a:rPr lang="lt-LT"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72313191"/>
              </p:ext>
            </p:extLst>
          </p:nvPr>
        </p:nvGraphicFramePr>
        <p:xfrm>
          <a:off x="457200" y="1752601"/>
          <a:ext cx="8229600"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6" name="Straight Connector 5"/>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62000"/>
            <a:ext cx="8229600" cy="639762"/>
          </a:xfrm>
        </p:spPr>
        <p:txBody>
          <a:bodyPr>
            <a:normAutofit fontScale="90000"/>
          </a:bodyPr>
          <a:lstStyle/>
          <a:p>
            <a:r>
              <a:rPr lang="lt-LT"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71741678"/>
              </p:ext>
            </p:extLst>
          </p:nvPr>
        </p:nvGraphicFramePr>
        <p:xfrm>
          <a:off x="457200" y="1341437"/>
          <a:ext cx="8229600" cy="513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6" name="Straight Connector 5"/>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914400"/>
            <a:ext cx="8229600" cy="563562"/>
          </a:xfrm>
        </p:spPr>
        <p:txBody>
          <a:bodyPr>
            <a:normAutofit fontScale="90000"/>
          </a:bodyPr>
          <a:lstStyle/>
          <a:p>
            <a:r>
              <a:rPr lang="lt-LT"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82879439"/>
              </p:ext>
            </p:extLst>
          </p:nvPr>
        </p:nvGraphicFramePr>
        <p:xfrm>
          <a:off x="457200" y="1325439"/>
          <a:ext cx="8229600" cy="43133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6" name="Straight Connector 5"/>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685800"/>
            <a:ext cx="8229600" cy="563562"/>
          </a:xfrm>
        </p:spPr>
        <p:txBody>
          <a:bodyPr>
            <a:normAutofit fontScale="90000"/>
          </a:bodyPr>
          <a:lstStyle/>
          <a:p>
            <a:r>
              <a:rPr lang="lt-LT"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49167206"/>
              </p:ext>
            </p:extLst>
          </p:nvPr>
        </p:nvGraphicFramePr>
        <p:xfrm>
          <a:off x="457200" y="1066800"/>
          <a:ext cx="8229600" cy="43876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9" name="Straight Connector 8"/>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990600"/>
            <a:ext cx="8229600" cy="487362"/>
          </a:xfrm>
        </p:spPr>
        <p:txBody>
          <a:bodyPr>
            <a:normAutofit fontScale="90000"/>
          </a:bodyPr>
          <a:lstStyle/>
          <a:p>
            <a:r>
              <a:rPr lang="en-GB"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48642619"/>
              </p:ext>
            </p:extLst>
          </p:nvPr>
        </p:nvGraphicFramePr>
        <p:xfrm>
          <a:off x="457200" y="762000"/>
          <a:ext cx="82296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9" name="Straight Connector 8"/>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990600"/>
            <a:ext cx="8229600" cy="487362"/>
          </a:xfrm>
        </p:spPr>
        <p:txBody>
          <a:bodyPr>
            <a:normAutofit fontScale="90000"/>
          </a:bodyPr>
          <a:lstStyle/>
          <a:p>
            <a:r>
              <a:rPr lang="en-GB"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68842850"/>
              </p:ext>
            </p:extLst>
          </p:nvPr>
        </p:nvGraphicFramePr>
        <p:xfrm>
          <a:off x="457200" y="1066800"/>
          <a:ext cx="82296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extLst>
      <p:ext uri="{BB962C8B-B14F-4D97-AF65-F5344CB8AC3E}">
        <p14:creationId xmlns:p14="http://schemas.microsoft.com/office/powerpoint/2010/main" val="798823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9" name="Straight Connector 8"/>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990600"/>
            <a:ext cx="8229600" cy="487362"/>
          </a:xfrm>
        </p:spPr>
        <p:txBody>
          <a:bodyPr>
            <a:normAutofit fontScale="90000"/>
          </a:bodyPr>
          <a:lstStyle/>
          <a:p>
            <a:r>
              <a:rPr lang="en-GB"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53844098"/>
              </p:ext>
            </p:extLst>
          </p:nvPr>
        </p:nvGraphicFramePr>
        <p:xfrm>
          <a:off x="457200" y="1524000"/>
          <a:ext cx="8229600"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extLst>
      <p:ext uri="{BB962C8B-B14F-4D97-AF65-F5344CB8AC3E}">
        <p14:creationId xmlns:p14="http://schemas.microsoft.com/office/powerpoint/2010/main" val="226568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9" name="Straight Connector 8"/>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990600"/>
            <a:ext cx="8229600" cy="487362"/>
          </a:xfrm>
        </p:spPr>
        <p:txBody>
          <a:bodyPr>
            <a:normAutofit fontScale="90000"/>
          </a:bodyPr>
          <a:lstStyle/>
          <a:p>
            <a:r>
              <a:rPr lang="en-GB"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53211790"/>
              </p:ext>
            </p:extLst>
          </p:nvPr>
        </p:nvGraphicFramePr>
        <p:xfrm>
          <a:off x="457200" y="1354724"/>
          <a:ext cx="8229600" cy="3429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extLst>
      <p:ext uri="{BB962C8B-B14F-4D97-AF65-F5344CB8AC3E}">
        <p14:creationId xmlns:p14="http://schemas.microsoft.com/office/powerpoint/2010/main" val="1908791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9" name="Straight Connector 8"/>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990600"/>
            <a:ext cx="8229600" cy="487362"/>
          </a:xfrm>
        </p:spPr>
        <p:txBody>
          <a:bodyPr>
            <a:normAutofit fontScale="90000"/>
          </a:bodyPr>
          <a:lstStyle/>
          <a:p>
            <a:r>
              <a:rPr lang="en-GB"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772072"/>
              </p:ext>
            </p:extLst>
          </p:nvPr>
        </p:nvGraphicFramePr>
        <p:xfrm>
          <a:off x="457200" y="1143000"/>
          <a:ext cx="822960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extLst>
      <p:ext uri="{BB962C8B-B14F-4D97-AF65-F5344CB8AC3E}">
        <p14:creationId xmlns:p14="http://schemas.microsoft.com/office/powerpoint/2010/main" val="3442106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9" name="Straight Connector 8"/>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990600"/>
            <a:ext cx="8229600" cy="487362"/>
          </a:xfrm>
        </p:spPr>
        <p:txBody>
          <a:bodyPr>
            <a:normAutofit fontScale="90000"/>
          </a:bodyPr>
          <a:lstStyle/>
          <a:p>
            <a:r>
              <a:rPr lang="en-GB"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7786513"/>
              </p:ext>
            </p:extLst>
          </p:nvPr>
        </p:nvGraphicFramePr>
        <p:xfrm>
          <a:off x="457200" y="2095500"/>
          <a:ext cx="82296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extLst>
      <p:ext uri="{BB962C8B-B14F-4D97-AF65-F5344CB8AC3E}">
        <p14:creationId xmlns:p14="http://schemas.microsoft.com/office/powerpoint/2010/main" val="246490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9" name="Straight Connector 8"/>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62000"/>
            <a:ext cx="8229600" cy="487362"/>
          </a:xfrm>
        </p:spPr>
        <p:txBody>
          <a:bodyPr>
            <a:normAutofit fontScale="90000"/>
          </a:bodyPr>
          <a:lstStyle/>
          <a:p>
            <a:r>
              <a:rPr lang="en-GB"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64077138"/>
              </p:ext>
            </p:extLst>
          </p:nvPr>
        </p:nvGraphicFramePr>
        <p:xfrm>
          <a:off x="457200" y="990600"/>
          <a:ext cx="82296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extLst>
      <p:ext uri="{BB962C8B-B14F-4D97-AF65-F5344CB8AC3E}">
        <p14:creationId xmlns:p14="http://schemas.microsoft.com/office/powerpoint/2010/main" val="1102737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9" name="Straight Connector 8"/>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990600"/>
            <a:ext cx="8229600" cy="487362"/>
          </a:xfrm>
        </p:spPr>
        <p:txBody>
          <a:bodyPr>
            <a:normAutofit fontScale="90000"/>
          </a:bodyPr>
          <a:lstStyle/>
          <a:p>
            <a:r>
              <a:rPr lang="en-GB" sz="2400" b="1" cap="all" dirty="0">
                <a:solidFill>
                  <a:srgbClr val="DDC026"/>
                </a:solidFill>
                <a:latin typeface="Arial Black" panose="020B0A04020102020204" pitchFamily="34" charset="0"/>
              </a:rPr>
              <a:t>integration opportunities and challenges</a:t>
            </a:r>
            <a:endParaRPr lang="lt-LT" sz="2400" dirty="0">
              <a:solidFill>
                <a:srgbClr val="DDC026"/>
              </a:solidFill>
              <a:latin typeface="Arial Black" panose="020B0A040201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37882048"/>
              </p:ext>
            </p:extLst>
          </p:nvPr>
        </p:nvGraphicFramePr>
        <p:xfrm>
          <a:off x="457200" y="1506075"/>
          <a:ext cx="8229600" cy="3703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extLst>
      <p:ext uri="{BB962C8B-B14F-4D97-AF65-F5344CB8AC3E}">
        <p14:creationId xmlns:p14="http://schemas.microsoft.com/office/powerpoint/2010/main" val="2146578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DDC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1219200" y="2949575"/>
            <a:ext cx="7772400" cy="1470025"/>
          </a:xfrm>
        </p:spPr>
        <p:txBody>
          <a:bodyPr>
            <a:normAutofit fontScale="90000"/>
          </a:bodyPr>
          <a:lstStyle/>
          <a:p>
            <a:pPr algn="r"/>
            <a:r>
              <a:rPr lang="lt-LT" sz="5400" b="1" dirty="0">
                <a:latin typeface="Arial Black" panose="020B0A04020102020204" pitchFamily="34" charset="0"/>
              </a:rPr>
              <a:t>RECOMMENDATION</a:t>
            </a:r>
            <a:r>
              <a:rPr lang="en-GB" sz="5400" b="1" dirty="0">
                <a:latin typeface="Arial Black" panose="020B0A04020102020204" pitchFamily="34" charset="0"/>
              </a:rPr>
              <a:t>S</a:t>
            </a:r>
            <a:endParaRPr lang="lt-LT" sz="5400" dirty="0">
              <a:latin typeface="Arial Black" panose="020B0A04020102020204" pitchFamily="34" charset="0"/>
            </a:endParaRPr>
          </a:p>
        </p:txBody>
      </p:sp>
      <p:sp>
        <p:nvSpPr>
          <p:cNvPr id="3" name="Subtitle 2"/>
          <p:cNvSpPr>
            <a:spLocks noGrp="1"/>
          </p:cNvSpPr>
          <p:nvPr>
            <p:ph type="subTitle" idx="1"/>
          </p:nvPr>
        </p:nvSpPr>
        <p:spPr>
          <a:xfrm>
            <a:off x="2819400" y="4267200"/>
            <a:ext cx="8382000" cy="1752600"/>
          </a:xfrm>
        </p:spPr>
        <p:txBody>
          <a:bodyPr>
            <a:normAutofit/>
          </a:bodyPr>
          <a:lstStyle/>
          <a:p>
            <a:pPr algn="l"/>
            <a:r>
              <a:rPr lang="en-GB" sz="1800" b="1" dirty="0">
                <a:solidFill>
                  <a:schemeClr val="bg1"/>
                </a:solidFill>
                <a:latin typeface="Arial" panose="020B0604020202020204" pitchFamily="34" charset="0"/>
                <a:cs typeface="Arial" panose="020B0604020202020204" pitchFamily="34" charset="0"/>
              </a:rPr>
              <a:t>For:</a:t>
            </a:r>
          </a:p>
          <a:p>
            <a:pPr algn="l"/>
            <a:r>
              <a:rPr lang="en-GB" sz="1800" b="1" dirty="0">
                <a:solidFill>
                  <a:schemeClr val="bg1"/>
                </a:solidFill>
                <a:latin typeface="Arial" panose="020B0604020202020204" pitchFamily="34" charset="0"/>
                <a:cs typeface="Arial" panose="020B0604020202020204" pitchFamily="34" charset="0"/>
              </a:rPr>
              <a:t>Youth workers</a:t>
            </a:r>
          </a:p>
          <a:p>
            <a:pPr algn="l"/>
            <a:r>
              <a:rPr lang="en-GB" sz="1800" b="1" dirty="0">
                <a:solidFill>
                  <a:schemeClr val="bg1"/>
                </a:solidFill>
                <a:latin typeface="Arial" panose="020B0604020202020204" pitchFamily="34" charset="0"/>
                <a:cs typeface="Arial" panose="020B0604020202020204" pitchFamily="34" charset="0"/>
              </a:rPr>
              <a:t>	Youth centres</a:t>
            </a:r>
          </a:p>
          <a:p>
            <a:pPr algn="l"/>
            <a:r>
              <a:rPr lang="en-GB" sz="1800" b="1" dirty="0">
                <a:solidFill>
                  <a:schemeClr val="bg1"/>
                </a:solidFill>
                <a:latin typeface="Arial" panose="020B0604020202020204" pitchFamily="34" charset="0"/>
                <a:cs typeface="Arial" panose="020B0604020202020204" pitchFamily="34" charset="0"/>
              </a:rPr>
              <a:t>		Youth NGOs</a:t>
            </a:r>
          </a:p>
          <a:p>
            <a:pPr algn="l"/>
            <a:r>
              <a:rPr lang="en-GB" sz="1800" b="1" dirty="0">
                <a:solidFill>
                  <a:schemeClr val="bg1"/>
                </a:solidFill>
                <a:latin typeface="Arial" panose="020B0604020202020204" pitchFamily="34" charset="0"/>
                <a:cs typeface="Arial" panose="020B0604020202020204" pitchFamily="34" charset="0"/>
              </a:rPr>
              <a:t>			Young people</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1245" b="55019"/>
          <a:stretch/>
        </p:blipFill>
        <p:spPr>
          <a:xfrm>
            <a:off x="0" y="962025"/>
            <a:ext cx="9144000" cy="20574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15" name="Straight Connector 14"/>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263227"/>
            <a:ext cx="8229600" cy="1143000"/>
          </a:xfrm>
        </p:spPr>
        <p:txBody>
          <a:bodyPr>
            <a:noAutofit/>
          </a:bodyPr>
          <a:lstStyle/>
          <a:p>
            <a:pPr algn="l"/>
            <a:r>
              <a:rPr lang="en-GB" sz="2000" b="1" dirty="0">
                <a:latin typeface="Arial" panose="020B0604020202020204" pitchFamily="34" charset="0"/>
                <a:cs typeface="Arial" panose="020B0604020202020204" pitchFamily="34" charset="0"/>
              </a:rPr>
              <a:t>A </a:t>
            </a:r>
            <a:r>
              <a:rPr lang="en-GB" sz="2000" b="1" dirty="0">
                <a:solidFill>
                  <a:srgbClr val="DDC026"/>
                </a:solidFill>
                <a:latin typeface="Arial" panose="020B0604020202020204" pitchFamily="34" charset="0"/>
                <a:cs typeface="Arial" panose="020B0604020202020204" pitchFamily="34" charset="0"/>
              </a:rPr>
              <a:t>closer cooperation </a:t>
            </a:r>
            <a:r>
              <a:rPr lang="en-GB" sz="2000" b="1" dirty="0">
                <a:latin typeface="Arial" panose="020B0604020202020204" pitchFamily="34" charset="0"/>
                <a:cs typeface="Arial" panose="020B0604020202020204" pitchFamily="34" charset="0"/>
              </a:rPr>
              <a:t>between youth NGOs, youth centres and the organizations, that are in charge of the socialization of refugees in the country </a:t>
            </a:r>
            <a:r>
              <a:rPr lang="en-GB" sz="2000" b="1" dirty="0">
                <a:solidFill>
                  <a:srgbClr val="DDC026"/>
                </a:solidFill>
                <a:latin typeface="Arial" panose="020B0604020202020204" pitchFamily="34" charset="0"/>
                <a:cs typeface="Arial" panose="020B0604020202020204" pitchFamily="34" charset="0"/>
              </a:rPr>
              <a:t>needs to be encouraged</a:t>
            </a:r>
            <a:r>
              <a:rPr lang="en-GB" sz="2000" b="1" dirty="0">
                <a:latin typeface="Arial" panose="020B0604020202020204" pitchFamily="34" charset="0"/>
                <a:cs typeface="Arial" panose="020B0604020202020204" pitchFamily="34" charset="0"/>
              </a:rPr>
              <a:t>.</a:t>
            </a:r>
            <a:endParaRPr lang="lt-LT" sz="2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233819"/>
            <a:ext cx="8229600" cy="4525963"/>
          </a:xfrm>
        </p:spPr>
        <p:txBody>
          <a:bodyPr>
            <a:normAutofit/>
          </a:bodyPr>
          <a:lstStyle/>
          <a:p>
            <a:pPr lvl="0">
              <a:buNone/>
            </a:pPr>
            <a:endParaRPr lang="lt-LT" sz="1800" b="1" dirty="0"/>
          </a:p>
          <a:p>
            <a:pPr lvl="0">
              <a:buNone/>
            </a:pPr>
            <a:r>
              <a:rPr lang="en-GB" sz="1800" b="1" dirty="0"/>
              <a:t>Youth centres and youth NGOs</a:t>
            </a:r>
            <a:r>
              <a:rPr lang="en-GB" sz="1800" dirty="0"/>
              <a:t> could involve people of migrant or refugee background into activities where they could meet and socialize with locals. </a:t>
            </a:r>
          </a:p>
          <a:p>
            <a:pPr lvl="0">
              <a:buNone/>
            </a:pPr>
            <a:endParaRPr lang="en-GB" sz="1800" dirty="0"/>
          </a:p>
          <a:p>
            <a:pPr>
              <a:buNone/>
            </a:pPr>
            <a:r>
              <a:rPr lang="en-GB" sz="2000" dirty="0"/>
              <a:t>Using already existing activities </a:t>
            </a:r>
            <a:r>
              <a:rPr lang="en-GB" sz="2000" b="1" dirty="0"/>
              <a:t>young people </a:t>
            </a:r>
            <a:r>
              <a:rPr lang="en-GB" sz="2000" dirty="0"/>
              <a:t>should contribute to building up the social ties between refugees and the local community.</a:t>
            </a:r>
            <a:endParaRPr lang="lt-LT" sz="2000" dirty="0"/>
          </a:p>
          <a:p>
            <a:pPr lvl="0">
              <a:buNone/>
            </a:pPr>
            <a:endParaRPr lang="lt-LT" sz="2400" dirty="0"/>
          </a:p>
          <a:p>
            <a:pPr lvl="0">
              <a:buNone/>
            </a:pPr>
            <a:endParaRPr lang="lt-LT" dirty="0"/>
          </a:p>
          <a:p>
            <a:pPr lvl="0">
              <a:buNone/>
            </a:pPr>
            <a:endParaRPr lang="lt-LT" dirty="0"/>
          </a:p>
          <a:p>
            <a:pPr lvl="0">
              <a:buNone/>
            </a:pPr>
            <a:endParaRPr lang="lt-LT" dirty="0"/>
          </a:p>
          <a:p>
            <a:pPr lvl="0">
              <a:buNone/>
            </a:pPr>
            <a:endParaRPr lang="lt-LT" dirty="0"/>
          </a:p>
          <a:p>
            <a:pPr lvl="0">
              <a:buNone/>
            </a:pPr>
            <a:endParaRPr lang="lt-LT" dirty="0"/>
          </a:p>
          <a:p>
            <a:pPr>
              <a:buNone/>
            </a:pPr>
            <a:endParaRPr lang="lt-LT" dirty="0"/>
          </a:p>
        </p:txBody>
      </p:sp>
      <p:cxnSp>
        <p:nvCxnSpPr>
          <p:cNvPr id="9" name="Straight Arrow Connector 8"/>
          <p:cNvCxnSpPr>
            <a:stCxn id="5" idx="3"/>
          </p:cNvCxnSpPr>
          <p:nvPr/>
        </p:nvCxnSpPr>
        <p:spPr>
          <a:xfrm>
            <a:off x="3243627" y="3962400"/>
            <a:ext cx="1257392" cy="513487"/>
          </a:xfrm>
          <a:prstGeom prst="straightConnector1">
            <a:avLst/>
          </a:prstGeom>
          <a:ln w="57150">
            <a:solidFill>
              <a:srgbClr val="DDC026"/>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4" idx="3"/>
          </p:cNvCxnSpPr>
          <p:nvPr/>
        </p:nvCxnSpPr>
        <p:spPr>
          <a:xfrm flipV="1">
            <a:off x="3319827" y="4797127"/>
            <a:ext cx="1137781" cy="909464"/>
          </a:xfrm>
          <a:prstGeom prst="straightConnector1">
            <a:avLst/>
          </a:prstGeom>
          <a:ln w="57150">
            <a:solidFill>
              <a:srgbClr val="DDC026"/>
            </a:solidFill>
            <a:tailEnd type="arrow"/>
          </a:ln>
        </p:spPr>
        <p:style>
          <a:lnRef idx="2">
            <a:schemeClr val="accent1"/>
          </a:lnRef>
          <a:fillRef idx="0">
            <a:schemeClr val="accent1"/>
          </a:fillRef>
          <a:effectRef idx="1">
            <a:schemeClr val="accent1"/>
          </a:effectRef>
          <a:fontRef idx="minor">
            <a:schemeClr val="tx1"/>
          </a:fontRef>
        </p:style>
      </p:cxnSp>
      <p:sp>
        <p:nvSpPr>
          <p:cNvPr id="6" name="Plus 5"/>
          <p:cNvSpPr/>
          <p:nvPr/>
        </p:nvSpPr>
        <p:spPr>
          <a:xfrm>
            <a:off x="2024427" y="4538742"/>
            <a:ext cx="457200" cy="457200"/>
          </a:xfrm>
          <a:prstGeom prst="mathPlus">
            <a:avLst/>
          </a:prstGeom>
          <a:solidFill>
            <a:srgbClr val="DDC026"/>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Right Arrow 11"/>
          <p:cNvSpPr/>
          <p:nvPr/>
        </p:nvSpPr>
        <p:spPr>
          <a:xfrm>
            <a:off x="5328781" y="4572000"/>
            <a:ext cx="838200" cy="271542"/>
          </a:xfrm>
          <a:prstGeom prst="rightArrow">
            <a:avLst/>
          </a:prstGeom>
          <a:solidFill>
            <a:srgbClr val="DDC026"/>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1408" y="4266964"/>
            <a:ext cx="881611" cy="881611"/>
          </a:xfrm>
          <a:prstGeom prst="rect">
            <a:avLst/>
          </a:prstGeom>
        </p:spPr>
      </p:pic>
      <p:sp>
        <p:nvSpPr>
          <p:cNvPr id="4" name="Rectangle 3"/>
          <p:cNvSpPr/>
          <p:nvPr/>
        </p:nvSpPr>
        <p:spPr>
          <a:xfrm>
            <a:off x="1262427" y="5317182"/>
            <a:ext cx="2057400" cy="778818"/>
          </a:xfrm>
          <a:prstGeom prst="rect">
            <a:avLst/>
          </a:prstGeom>
          <a:solidFill>
            <a:srgbClr val="DDC026"/>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tx1"/>
                </a:solidFill>
              </a:rPr>
              <a:t>Youth centres, youth NGOs</a:t>
            </a:r>
          </a:p>
        </p:txBody>
      </p:sp>
      <p:sp>
        <p:nvSpPr>
          <p:cNvPr id="5" name="Rectangle 4"/>
          <p:cNvSpPr/>
          <p:nvPr/>
        </p:nvSpPr>
        <p:spPr>
          <a:xfrm>
            <a:off x="1262427" y="3505200"/>
            <a:ext cx="1981200" cy="914399"/>
          </a:xfrm>
          <a:prstGeom prst="rect">
            <a:avLst/>
          </a:prstGeom>
          <a:solidFill>
            <a:srgbClr val="DDC026"/>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tx1"/>
                </a:solidFill>
              </a:rPr>
              <a:t>Organizations, working with refugees</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870" y="3865960"/>
            <a:ext cx="1683618" cy="1683618"/>
          </a:xfrm>
          <a:prstGeom prst="rect">
            <a:avLst/>
          </a:prstGeom>
        </p:spPr>
      </p:pic>
      <p:sp>
        <p:nvSpPr>
          <p:cNvPr id="17" name="TextBox 16"/>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sp>
        <p:nvSpPr>
          <p:cNvPr id="12" name="Rectangle 11"/>
          <p:cNvSpPr/>
          <p:nvPr/>
        </p:nvSpPr>
        <p:spPr>
          <a:xfrm>
            <a:off x="0" y="304800"/>
            <a:ext cx="9144000" cy="126164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304800"/>
            <a:ext cx="8229600" cy="1219200"/>
          </a:xfrm>
        </p:spPr>
        <p:txBody>
          <a:bodyPr>
            <a:noAutofit/>
          </a:bodyPr>
          <a:lstStyle/>
          <a:p>
            <a:r>
              <a:rPr lang="en-GB" sz="2000" b="1" i="1" dirty="0">
                <a:solidFill>
                  <a:srgbClr val="DDC026"/>
                </a:solidFill>
              </a:rPr>
              <a:t>Youth organizations and youth centres are welcome to approach organizations, that are working directly with refugees and discuss possible cooperation. Youth centres and youth NGOs can bring added value to already existing integration measures.</a:t>
            </a:r>
            <a:endParaRPr lang="lt-LT" sz="2000" b="1" i="1" dirty="0">
              <a:solidFill>
                <a:srgbClr val="DDC026"/>
              </a:solidFill>
            </a:endParaRPr>
          </a:p>
        </p:txBody>
      </p:sp>
      <p:sp>
        <p:nvSpPr>
          <p:cNvPr id="3" name="Content Placeholder 2"/>
          <p:cNvSpPr>
            <a:spLocks noGrp="1"/>
          </p:cNvSpPr>
          <p:nvPr>
            <p:ph idx="1"/>
          </p:nvPr>
        </p:nvSpPr>
        <p:spPr>
          <a:xfrm>
            <a:off x="457200" y="1676400"/>
            <a:ext cx="8229600" cy="4449763"/>
          </a:xfrm>
        </p:spPr>
        <p:txBody>
          <a:bodyPr>
            <a:normAutofit/>
          </a:bodyPr>
          <a:lstStyle/>
          <a:p>
            <a:pPr lvl="0">
              <a:buNone/>
            </a:pPr>
            <a:endParaRPr lang="lt-LT" dirty="0"/>
          </a:p>
          <a:p>
            <a:pPr>
              <a:buNone/>
            </a:pPr>
            <a:endParaRPr lang="lt-LT" dirty="0"/>
          </a:p>
        </p:txBody>
      </p:sp>
      <p:sp>
        <p:nvSpPr>
          <p:cNvPr id="4" name="Isosceles Triangle 3"/>
          <p:cNvSpPr/>
          <p:nvPr/>
        </p:nvSpPr>
        <p:spPr>
          <a:xfrm>
            <a:off x="3637648" y="3011934"/>
            <a:ext cx="1868703" cy="1459336"/>
          </a:xfrm>
          <a:prstGeom prst="triangle">
            <a:avLst/>
          </a:prstGeom>
          <a:noFill/>
          <a:ln w="57150">
            <a:solidFill>
              <a:srgbClr val="DDC0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5" name="TextBox 4"/>
          <p:cNvSpPr txBox="1"/>
          <p:nvPr/>
        </p:nvSpPr>
        <p:spPr>
          <a:xfrm>
            <a:off x="5638799" y="3758386"/>
            <a:ext cx="3048000" cy="1231106"/>
          </a:xfrm>
          <a:prstGeom prst="rect">
            <a:avLst/>
          </a:prstGeom>
          <a:noFill/>
        </p:spPr>
        <p:txBody>
          <a:bodyPr wrap="square" rtlCol="0">
            <a:spAutoFit/>
          </a:bodyPr>
          <a:lstStyle/>
          <a:p>
            <a:r>
              <a:rPr lang="en-GB" b="1" dirty="0">
                <a:solidFill>
                  <a:srgbClr val="DDC026"/>
                </a:solidFill>
              </a:rPr>
              <a:t>The organizations,</a:t>
            </a:r>
            <a:r>
              <a:rPr lang="en-GB" sz="1400" b="1" dirty="0"/>
              <a:t> that are already working with refugees should cooperate with youth organizations in putting effort to influence the media coverage of the refugee’s topic. </a:t>
            </a:r>
            <a:endParaRPr lang="en-GB" b="1" dirty="0"/>
          </a:p>
        </p:txBody>
      </p:sp>
      <p:sp>
        <p:nvSpPr>
          <p:cNvPr id="7" name="TextBox 6"/>
          <p:cNvSpPr txBox="1"/>
          <p:nvPr/>
        </p:nvSpPr>
        <p:spPr>
          <a:xfrm>
            <a:off x="746475" y="3582284"/>
            <a:ext cx="2667000" cy="1908215"/>
          </a:xfrm>
          <a:prstGeom prst="rect">
            <a:avLst/>
          </a:prstGeom>
          <a:noFill/>
        </p:spPr>
        <p:txBody>
          <a:bodyPr wrap="square" rtlCol="0">
            <a:spAutoFit/>
          </a:bodyPr>
          <a:lstStyle/>
          <a:p>
            <a:pPr lvl="0" algn="just">
              <a:buNone/>
            </a:pPr>
            <a:r>
              <a:rPr lang="en-GB" sz="2000" b="1" dirty="0">
                <a:solidFill>
                  <a:srgbClr val="DDC026"/>
                </a:solidFill>
              </a:rPr>
              <a:t>Open youth centres, </a:t>
            </a:r>
            <a:r>
              <a:rPr lang="en-GB" sz="1400" b="1" dirty="0"/>
              <a:t>focusing on the social work with young people, are contributing a great deal to the integration of socially vulnerable groups in different cities and towns; they can be one of the key actors in socialization of young refugees.</a:t>
            </a:r>
            <a:endParaRPr lang="en-GB" sz="2000" b="1" dirty="0"/>
          </a:p>
        </p:txBody>
      </p:sp>
      <p:sp>
        <p:nvSpPr>
          <p:cNvPr id="8" name="TextBox 7"/>
          <p:cNvSpPr txBox="1"/>
          <p:nvPr/>
        </p:nvSpPr>
        <p:spPr>
          <a:xfrm>
            <a:off x="2057400" y="1855539"/>
            <a:ext cx="5410200" cy="1046440"/>
          </a:xfrm>
          <a:prstGeom prst="rect">
            <a:avLst/>
          </a:prstGeom>
          <a:noFill/>
        </p:spPr>
        <p:txBody>
          <a:bodyPr wrap="square" rtlCol="0">
            <a:spAutoFit/>
          </a:bodyPr>
          <a:lstStyle/>
          <a:p>
            <a:pPr lvl="0">
              <a:buNone/>
            </a:pPr>
            <a:r>
              <a:rPr lang="en-GB" sz="2000" b="1" dirty="0">
                <a:solidFill>
                  <a:srgbClr val="DDC026"/>
                </a:solidFill>
              </a:rPr>
              <a:t>Youth organizations </a:t>
            </a:r>
            <a:r>
              <a:rPr lang="en-GB" sz="1400" b="1" dirty="0"/>
              <a:t>should join other actors in the field and provide services for young refugees, such as psychological or academic consultations. It is important to involve target group of proposed services in constructing such services in order to meet their needs. </a:t>
            </a:r>
            <a:endParaRPr lang="en-GB" sz="2000" b="1" dirty="0"/>
          </a:p>
        </p:txBody>
      </p:sp>
      <p:sp>
        <p:nvSpPr>
          <p:cNvPr id="13" name="TextBox 12"/>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21" name="Straight Connector 20"/>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66466"/>
            <a:ext cx="8229600" cy="792162"/>
          </a:xfrm>
        </p:spPr>
        <p:txBody>
          <a:bodyPr>
            <a:noAutofit/>
          </a:bodyPr>
          <a:lstStyle/>
          <a:p>
            <a:pPr algn="l"/>
            <a:r>
              <a:rPr lang="en-GB" sz="2000" b="1" i="1" dirty="0">
                <a:solidFill>
                  <a:srgbClr val="DDC026"/>
                </a:solidFill>
                <a:latin typeface="Arial Black" panose="020B0A04020102020204" pitchFamily="34" charset="0"/>
              </a:rPr>
              <a:t>Two-way integration models have to be implemented. </a:t>
            </a:r>
            <a:endParaRPr lang="lt-LT" sz="2000" b="1" dirty="0">
              <a:solidFill>
                <a:srgbClr val="DDC026"/>
              </a:solidFill>
              <a:latin typeface="Arial Black" panose="020B0A04020102020204" pitchFamily="34" charset="0"/>
            </a:endParaRPr>
          </a:p>
        </p:txBody>
      </p:sp>
      <p:sp>
        <p:nvSpPr>
          <p:cNvPr id="3" name="Content Placeholder 2"/>
          <p:cNvSpPr>
            <a:spLocks noGrp="1"/>
          </p:cNvSpPr>
          <p:nvPr>
            <p:ph idx="1"/>
          </p:nvPr>
        </p:nvSpPr>
        <p:spPr>
          <a:xfrm>
            <a:off x="457200" y="725696"/>
            <a:ext cx="8229600" cy="4983163"/>
          </a:xfrm>
        </p:spPr>
        <p:txBody>
          <a:bodyPr>
            <a:normAutofit/>
          </a:bodyPr>
          <a:lstStyle/>
          <a:p>
            <a:pPr lvl="0">
              <a:buNone/>
            </a:pPr>
            <a:r>
              <a:rPr lang="en-GB" sz="1800" i="1" dirty="0"/>
              <a:t>There are two groups of beneficiaries: </a:t>
            </a:r>
          </a:p>
          <a:p>
            <a:pPr>
              <a:buFont typeface="Wingdings" panose="05000000000000000000" pitchFamily="2" charset="2"/>
              <a:buChar char="ü"/>
            </a:pPr>
            <a:r>
              <a:rPr lang="en-GB" sz="1800" i="1" dirty="0"/>
              <a:t>those, who are refugees or asylum seekers and </a:t>
            </a:r>
          </a:p>
          <a:p>
            <a:pPr>
              <a:buFont typeface="Wingdings" panose="05000000000000000000" pitchFamily="2" charset="2"/>
              <a:buChar char="ü"/>
            </a:pPr>
            <a:r>
              <a:rPr lang="en-GB" sz="1800" i="1" dirty="0"/>
              <a:t>those, who are members of the local community. </a:t>
            </a:r>
          </a:p>
          <a:p>
            <a:pPr lvl="0">
              <a:buNone/>
            </a:pPr>
            <a:endParaRPr lang="en-GB" sz="1800" i="1" dirty="0"/>
          </a:p>
          <a:p>
            <a:pPr lvl="0">
              <a:buNone/>
            </a:pPr>
            <a:r>
              <a:rPr lang="en-GB" sz="1800" i="1" dirty="0"/>
              <a:t>NGO’s should be working towards local communities to be more tolerant.</a:t>
            </a:r>
          </a:p>
          <a:p>
            <a:pPr lvl="0">
              <a:buNone/>
            </a:pPr>
            <a:r>
              <a:rPr lang="en-GB" sz="1800" i="1" dirty="0"/>
              <a:t>Youth workers should take into consideration that even though they do not have to "put out the fires" and start working with young refugees now, they should be dedicating the time and start preparing young people for interaction and living with others.</a:t>
            </a:r>
          </a:p>
        </p:txBody>
      </p:sp>
      <p:sp>
        <p:nvSpPr>
          <p:cNvPr id="4" name="Right Arrow 3"/>
          <p:cNvSpPr/>
          <p:nvPr/>
        </p:nvSpPr>
        <p:spPr>
          <a:xfrm>
            <a:off x="838200" y="4495800"/>
            <a:ext cx="6781800" cy="152400"/>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TextBox 4"/>
          <p:cNvSpPr txBox="1"/>
          <p:nvPr/>
        </p:nvSpPr>
        <p:spPr>
          <a:xfrm>
            <a:off x="2286000" y="3810000"/>
            <a:ext cx="1447800" cy="584775"/>
          </a:xfrm>
          <a:prstGeom prst="rect">
            <a:avLst/>
          </a:prstGeom>
          <a:noFill/>
        </p:spPr>
        <p:txBody>
          <a:bodyPr wrap="square" rtlCol="0">
            <a:spAutoFit/>
          </a:bodyPr>
          <a:lstStyle/>
          <a:p>
            <a:pPr algn="ctr"/>
            <a:r>
              <a:rPr lang="lt-LT" sz="1600" i="1" dirty="0"/>
              <a:t>Integration of refugee </a:t>
            </a:r>
          </a:p>
        </p:txBody>
      </p:sp>
      <p:sp>
        <p:nvSpPr>
          <p:cNvPr id="7" name="TextBox 6"/>
          <p:cNvSpPr txBox="1"/>
          <p:nvPr/>
        </p:nvSpPr>
        <p:spPr>
          <a:xfrm>
            <a:off x="4876800" y="3810000"/>
            <a:ext cx="1905000" cy="584775"/>
          </a:xfrm>
          <a:prstGeom prst="rect">
            <a:avLst/>
          </a:prstGeom>
          <a:noFill/>
        </p:spPr>
        <p:txBody>
          <a:bodyPr wrap="square" rtlCol="0">
            <a:spAutoFit/>
          </a:bodyPr>
          <a:lstStyle/>
          <a:p>
            <a:pPr algn="ctr"/>
            <a:r>
              <a:rPr lang="lt-LT" sz="1600" i="1" dirty="0"/>
              <a:t>Work with local community</a:t>
            </a:r>
          </a:p>
        </p:txBody>
      </p:sp>
      <p:sp>
        <p:nvSpPr>
          <p:cNvPr id="10" name="Right Arrow 9"/>
          <p:cNvSpPr/>
          <p:nvPr/>
        </p:nvSpPr>
        <p:spPr>
          <a:xfrm>
            <a:off x="838200" y="5715000"/>
            <a:ext cx="6781800" cy="152400"/>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TextBox 11"/>
          <p:cNvSpPr txBox="1"/>
          <p:nvPr/>
        </p:nvSpPr>
        <p:spPr>
          <a:xfrm>
            <a:off x="914400" y="5943600"/>
            <a:ext cx="6553200" cy="338554"/>
          </a:xfrm>
          <a:prstGeom prst="rect">
            <a:avLst/>
          </a:prstGeom>
          <a:noFill/>
        </p:spPr>
        <p:txBody>
          <a:bodyPr wrap="square" rtlCol="0">
            <a:spAutoFit/>
          </a:bodyPr>
          <a:lstStyle/>
          <a:p>
            <a:pPr algn="ctr"/>
            <a:r>
              <a:rPr lang="lt-LT" sz="1600" i="1" dirty="0"/>
              <a:t>Work with local community</a:t>
            </a:r>
          </a:p>
        </p:txBody>
      </p:sp>
      <p:sp>
        <p:nvSpPr>
          <p:cNvPr id="14" name="Pentagon 13"/>
          <p:cNvSpPr/>
          <p:nvPr/>
        </p:nvSpPr>
        <p:spPr>
          <a:xfrm>
            <a:off x="1905000" y="4419600"/>
            <a:ext cx="3124200" cy="76200"/>
          </a:xfrm>
          <a:prstGeom prst="homePlate">
            <a:avLst/>
          </a:prstGeom>
          <a:solidFill>
            <a:srgbClr val="DDC026"/>
          </a:solidFill>
          <a:ln>
            <a:solidFill>
              <a:srgbClr val="C0A5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lt-LT">
              <a:solidFill>
                <a:srgbClr val="DDC026"/>
              </a:solidFill>
            </a:endParaRPr>
          </a:p>
        </p:txBody>
      </p:sp>
      <p:sp>
        <p:nvSpPr>
          <p:cNvPr id="15" name="Pentagon 14"/>
          <p:cNvSpPr/>
          <p:nvPr/>
        </p:nvSpPr>
        <p:spPr>
          <a:xfrm>
            <a:off x="838200" y="5867400"/>
            <a:ext cx="6553200" cy="76200"/>
          </a:xfrm>
          <a:prstGeom prst="homePlate">
            <a:avLst/>
          </a:prstGeom>
          <a:solidFill>
            <a:schemeClr val="tx2">
              <a:lumMod val="60000"/>
              <a:lumOff val="40000"/>
            </a:schemeClr>
          </a:solidFill>
          <a:ln>
            <a:solidFill>
              <a:srgbClr val="0070C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lt-LT"/>
          </a:p>
        </p:txBody>
      </p:sp>
      <p:sp>
        <p:nvSpPr>
          <p:cNvPr id="16" name="Pentagon 15"/>
          <p:cNvSpPr/>
          <p:nvPr/>
        </p:nvSpPr>
        <p:spPr>
          <a:xfrm>
            <a:off x="5105400" y="4419600"/>
            <a:ext cx="2286000" cy="76200"/>
          </a:xfrm>
          <a:prstGeom prst="homePlate">
            <a:avLst/>
          </a:prstGeom>
          <a:solidFill>
            <a:schemeClr val="tx2">
              <a:lumMod val="60000"/>
              <a:lumOff val="40000"/>
            </a:schemeClr>
          </a:solidFill>
          <a:ln>
            <a:solidFill>
              <a:srgbClr val="0070C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lt-LT"/>
          </a:p>
        </p:txBody>
      </p:sp>
      <p:sp>
        <p:nvSpPr>
          <p:cNvPr id="17" name="Pentagon 16"/>
          <p:cNvSpPr/>
          <p:nvPr/>
        </p:nvSpPr>
        <p:spPr>
          <a:xfrm>
            <a:off x="3733800" y="5638800"/>
            <a:ext cx="3657600" cy="76200"/>
          </a:xfrm>
          <a:prstGeom prst="homePlate">
            <a:avLst/>
          </a:prstGeom>
          <a:solidFill>
            <a:srgbClr val="DDC026"/>
          </a:solidFill>
          <a:ln>
            <a:solidFill>
              <a:srgbClr val="C0A5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lt-LT"/>
          </a:p>
        </p:txBody>
      </p:sp>
      <p:sp>
        <p:nvSpPr>
          <p:cNvPr id="18" name="TextBox 17"/>
          <p:cNvSpPr txBox="1"/>
          <p:nvPr/>
        </p:nvSpPr>
        <p:spPr>
          <a:xfrm>
            <a:off x="4648200" y="5029200"/>
            <a:ext cx="1447800" cy="584775"/>
          </a:xfrm>
          <a:prstGeom prst="rect">
            <a:avLst/>
          </a:prstGeom>
          <a:noFill/>
        </p:spPr>
        <p:txBody>
          <a:bodyPr wrap="square" rtlCol="0">
            <a:spAutoFit/>
          </a:bodyPr>
          <a:lstStyle/>
          <a:p>
            <a:pPr algn="ctr"/>
            <a:r>
              <a:rPr lang="lt-LT" sz="1600" i="1" dirty="0"/>
              <a:t>Integration of refugee </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7585" y="3816429"/>
            <a:ext cx="378815" cy="639919"/>
          </a:xfrm>
          <a:prstGeom prst="rect">
            <a:avLst/>
          </a:prstGeom>
        </p:spPr>
      </p:pic>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6385" y="5032635"/>
            <a:ext cx="378815" cy="639919"/>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6326" y="5067439"/>
            <a:ext cx="887998" cy="887998"/>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8266" y="3897932"/>
            <a:ext cx="597868" cy="597868"/>
          </a:xfrm>
          <a:prstGeom prst="rect">
            <a:avLst/>
          </a:prstGeom>
        </p:spPr>
      </p:pic>
      <p:sp>
        <p:nvSpPr>
          <p:cNvPr id="25" name="TextBox 24"/>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7" name="Straight Connector 6"/>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304800"/>
            <a:ext cx="8229600" cy="563562"/>
          </a:xfrm>
        </p:spPr>
        <p:txBody>
          <a:bodyPr>
            <a:normAutofit/>
          </a:bodyPr>
          <a:lstStyle/>
          <a:p>
            <a:pPr algn="l"/>
            <a:r>
              <a:rPr lang="en-GB" sz="2400" b="1" dirty="0"/>
              <a:t>Before starting work with social integration of refugees...</a:t>
            </a:r>
            <a:endParaRPr lang="en-US" sz="2400" b="1" dirty="0"/>
          </a:p>
        </p:txBody>
      </p:sp>
      <p:sp>
        <p:nvSpPr>
          <p:cNvPr id="3" name="Content Placeholder 2"/>
          <p:cNvSpPr>
            <a:spLocks noGrp="1"/>
          </p:cNvSpPr>
          <p:nvPr>
            <p:ph idx="1"/>
          </p:nvPr>
        </p:nvSpPr>
        <p:spPr>
          <a:xfrm>
            <a:off x="457200" y="990600"/>
            <a:ext cx="8229600" cy="5135563"/>
          </a:xfrm>
        </p:spPr>
        <p:txBody>
          <a:bodyPr>
            <a:normAutofit/>
          </a:bodyPr>
          <a:lstStyle/>
          <a:p>
            <a:pPr>
              <a:buNone/>
            </a:pPr>
            <a:endParaRPr lang="lt-LT" b="1" dirty="0"/>
          </a:p>
          <a:p>
            <a:pPr lvl="0">
              <a:buNone/>
            </a:pPr>
            <a:endParaRPr lang="lt-LT" dirty="0"/>
          </a:p>
          <a:p>
            <a:pPr>
              <a:buNone/>
            </a:pPr>
            <a:endParaRPr lang="lt-LT" dirty="0"/>
          </a:p>
        </p:txBody>
      </p:sp>
      <p:graphicFrame>
        <p:nvGraphicFramePr>
          <p:cNvPr id="6" name="Diagram 5"/>
          <p:cNvGraphicFramePr/>
          <p:nvPr>
            <p:extLst>
              <p:ext uri="{D42A27DB-BD31-4B8C-83A1-F6EECF244321}">
                <p14:modId xmlns:p14="http://schemas.microsoft.com/office/powerpoint/2010/main" val="1032365333"/>
              </p:ext>
            </p:extLst>
          </p:nvPr>
        </p:nvGraphicFramePr>
        <p:xfrm>
          <a:off x="609600" y="990600"/>
          <a:ext cx="80010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5" name="Straight Connector 4"/>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
        <p:nvSpPr>
          <p:cNvPr id="2" name="Title 1"/>
          <p:cNvSpPr>
            <a:spLocks noGrp="1"/>
          </p:cNvSpPr>
          <p:nvPr>
            <p:ph type="title"/>
          </p:nvPr>
        </p:nvSpPr>
        <p:spPr>
          <a:xfrm>
            <a:off x="457200" y="274638"/>
            <a:ext cx="8229600" cy="792162"/>
          </a:xfrm>
        </p:spPr>
        <p:txBody>
          <a:bodyPr>
            <a:noAutofit/>
          </a:bodyPr>
          <a:lstStyle/>
          <a:p>
            <a:r>
              <a:rPr lang="en-US" sz="2800" b="1" dirty="0">
                <a:solidFill>
                  <a:srgbClr val="DDC026"/>
                </a:solidFill>
                <a:latin typeface="Arial Black" panose="020B0A04020102020204" pitchFamily="34" charset="0"/>
              </a:rPr>
              <a:t>What can we learn from examples of best practices from other countries...</a:t>
            </a:r>
          </a:p>
        </p:txBody>
      </p:sp>
      <p:sp>
        <p:nvSpPr>
          <p:cNvPr id="3" name="Content Placeholder 2"/>
          <p:cNvSpPr>
            <a:spLocks noGrp="1"/>
          </p:cNvSpPr>
          <p:nvPr>
            <p:ph idx="1"/>
          </p:nvPr>
        </p:nvSpPr>
        <p:spPr>
          <a:xfrm>
            <a:off x="457200" y="1295400"/>
            <a:ext cx="8229600" cy="4830763"/>
          </a:xfrm>
        </p:spPr>
        <p:txBody>
          <a:bodyPr>
            <a:normAutofit fontScale="47500" lnSpcReduction="20000"/>
          </a:bodyPr>
          <a:lstStyle/>
          <a:p>
            <a:pPr>
              <a:buNone/>
            </a:pPr>
            <a:r>
              <a:rPr lang="en-GB" b="1" dirty="0">
                <a:latin typeface="Arial Black" panose="020B0A04020102020204" pitchFamily="34" charset="0"/>
              </a:rPr>
              <a:t>CZECH REPUBLIC</a:t>
            </a:r>
            <a:r>
              <a:rPr lang="en-GB" dirty="0"/>
              <a:t>. The campaign „Express your solidarity with refugees!” is promoting tolerant debate around refugees. It calls on citizens not to be silent and publicly denounce racism and xenophobia.</a:t>
            </a:r>
            <a:endParaRPr lang="lt-LT" dirty="0"/>
          </a:p>
          <a:p>
            <a:pPr>
              <a:buNone/>
            </a:pPr>
            <a:endParaRPr lang="lt-LT" dirty="0"/>
          </a:p>
          <a:p>
            <a:pPr>
              <a:buNone/>
            </a:pPr>
            <a:r>
              <a:rPr lang="en-GB" b="1" dirty="0">
                <a:latin typeface="Arial Black" panose="020B0A04020102020204" pitchFamily="34" charset="0"/>
              </a:rPr>
              <a:t>AUSTRIA</a:t>
            </a:r>
            <a:r>
              <a:rPr lang="en-GB" dirty="0"/>
              <a:t>. "Refugee Buddies"</a:t>
            </a:r>
            <a:r>
              <a:rPr lang="en-US" dirty="0"/>
              <a:t> </a:t>
            </a:r>
            <a:r>
              <a:rPr lang="en-GB" dirty="0"/>
              <a:t>programme - locals engage voluntarily at a variety of organizations, and meet regularly with one refugee, in order to establish personal relations. The programme "Mentoring for migrants", has been extended to highly-qualified refugees. the Austrian Federal Train Service (ÖBB) started the "Diversity as Chance" ("</a:t>
            </a:r>
            <a:r>
              <a:rPr lang="en-GB" dirty="0" err="1"/>
              <a:t>Diversität</a:t>
            </a:r>
            <a:r>
              <a:rPr lang="en-GB" dirty="0"/>
              <a:t> </a:t>
            </a:r>
            <a:r>
              <a:rPr lang="en-GB" dirty="0" err="1"/>
              <a:t>als</a:t>
            </a:r>
            <a:r>
              <a:rPr lang="en-GB" dirty="0"/>
              <a:t> Chance") project and offered 50 unaccompanied refugees between 15 and 17 year old apprenticeships. Open youth centres in Austria are actively working with young refugees by involving them into daily activities.</a:t>
            </a:r>
            <a:endParaRPr lang="lt-LT" dirty="0"/>
          </a:p>
          <a:p>
            <a:pPr>
              <a:buNone/>
            </a:pPr>
            <a:endParaRPr lang="lt-LT" b="1" dirty="0"/>
          </a:p>
          <a:p>
            <a:pPr>
              <a:buNone/>
            </a:pPr>
            <a:r>
              <a:rPr lang="en-GB" b="1" dirty="0">
                <a:latin typeface="Arial Black" panose="020B0A04020102020204" pitchFamily="34" charset="0"/>
              </a:rPr>
              <a:t>HUNGARY</a:t>
            </a:r>
            <a:r>
              <a:rPr lang="en-GB" dirty="0"/>
              <a:t>. The „Welcome Migrants“ project is producing short documentary clips featuring four well-known public figures welcoming a migrant in their home for a week. </a:t>
            </a:r>
            <a:endParaRPr lang="lt-LT" dirty="0"/>
          </a:p>
          <a:p>
            <a:pPr>
              <a:buNone/>
            </a:pPr>
            <a:endParaRPr lang="lt-LT" b="1" dirty="0"/>
          </a:p>
          <a:p>
            <a:pPr>
              <a:buNone/>
            </a:pPr>
            <a:r>
              <a:rPr lang="en-GB" b="1" dirty="0">
                <a:latin typeface="Arial Black" panose="020B0A04020102020204" pitchFamily="34" charset="0"/>
              </a:rPr>
              <a:t>GERMANY</a:t>
            </a:r>
            <a:r>
              <a:rPr lang="en-GB" dirty="0"/>
              <a:t>. Local sport clubs are responsible for organizing activities for immigrants since 1989. The aim of the programme “Integration through sport” is to allow immigrants to participate in the life of various different associations and in training and competitions over the long term.</a:t>
            </a:r>
            <a:endParaRPr lang="lt-LT" dirty="0"/>
          </a:p>
          <a:p>
            <a:pPr>
              <a:buNone/>
            </a:pPr>
            <a:endParaRPr lang="lt-LT" b="1" dirty="0"/>
          </a:p>
          <a:p>
            <a:pPr>
              <a:buNone/>
            </a:pPr>
            <a:r>
              <a:rPr lang="en-GB" b="1" dirty="0">
                <a:latin typeface="Arial Black" panose="020B0A04020102020204" pitchFamily="34" charset="0"/>
              </a:rPr>
              <a:t>SWEDEN</a:t>
            </a:r>
            <a:r>
              <a:rPr lang="en-GB" dirty="0"/>
              <a:t>. The Wallenberg Foundation is implementing support education and training activities for young people and refugees from disadvantaged areas. The initiative includes summer schools in scientific subjects, intensive courses in Swedish, and tutoring for students who have recently arrived.</a:t>
            </a:r>
            <a:endParaRPr lang="lt-LT" dirty="0"/>
          </a:p>
          <a:p>
            <a:pPr>
              <a:buNone/>
            </a:pPr>
            <a:endParaRPr lang="lt-LT" dirty="0"/>
          </a:p>
        </p:txBody>
      </p:sp>
    </p:spTree>
    <p:extLst>
      <p:ext uri="{BB962C8B-B14F-4D97-AF65-F5344CB8AC3E}">
        <p14:creationId xmlns:p14="http://schemas.microsoft.com/office/powerpoint/2010/main" val="4216580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9603" y="5161274"/>
            <a:ext cx="2705304" cy="11899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1829502"/>
            <a:ext cx="1744573" cy="210160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3550" y="4190793"/>
            <a:ext cx="1819299" cy="727720"/>
          </a:xfrm>
          <a:prstGeom prst="rect">
            <a:avLst/>
          </a:prstGeom>
        </p:spPr>
      </p:pic>
      <p:sp>
        <p:nvSpPr>
          <p:cNvPr id="9" name="Title 1"/>
          <p:cNvSpPr txBox="1">
            <a:spLocks/>
          </p:cNvSpPr>
          <p:nvPr/>
        </p:nvSpPr>
        <p:spPr>
          <a:xfrm>
            <a:off x="609600" y="195263"/>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t-LT" sz="4000" b="1" dirty="0">
                <a:solidFill>
                  <a:srgbClr val="DDC026"/>
                </a:solidFill>
                <a:latin typeface="Arial Black" panose="020B0A04020102020204" pitchFamily="34" charset="0"/>
              </a:rPr>
              <a:t>PARTNERS</a:t>
            </a:r>
            <a:endParaRPr lang="lt-LT" sz="4000" dirty="0">
              <a:solidFill>
                <a:srgbClr val="DDC026"/>
              </a:solidFill>
              <a:latin typeface="Arial Black" panose="020B0A04020102020204" pitchFamily="34" charset="0"/>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99639" y="3394100"/>
            <a:ext cx="3457583" cy="2444357"/>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 y="2283441"/>
            <a:ext cx="2620737" cy="1957363"/>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19200" y="5360552"/>
            <a:ext cx="2631353" cy="535850"/>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1657" y="848899"/>
            <a:ext cx="3877681" cy="3872273"/>
          </a:xfrm>
          <a:prstGeom prst="rect">
            <a:avLst/>
          </a:prstGeom>
        </p:spPr>
      </p:pic>
    </p:spTree>
    <p:extLst>
      <p:ext uri="{BB962C8B-B14F-4D97-AF65-F5344CB8AC3E}">
        <p14:creationId xmlns:p14="http://schemas.microsoft.com/office/powerpoint/2010/main" val="3026753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chemeClr val="bg1">
                  <a:lumMod val="75000"/>
                  <a:alpha val="75000"/>
                </a:schemeClr>
              </a:gs>
              <a:gs pos="50000">
                <a:schemeClr val="bg1">
                  <a:lumMod val="85000"/>
                </a:schemeClr>
              </a:gs>
              <a:gs pos="100000">
                <a:schemeClr val="bg1">
                  <a:lumMod val="85000"/>
                  <a:shade val="100000"/>
                  <a:satMod val="11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effectLst>
                <a:outerShdw blurRad="50800" dist="38100" dir="2700000" algn="tl" rotWithShape="0">
                  <a:prstClr val="black">
                    <a:alpha val="40000"/>
                  </a:prstClr>
                </a:outerShdw>
              </a:effectLst>
            </a:endParaRPr>
          </a:p>
        </p:txBody>
      </p:sp>
      <p:cxnSp>
        <p:nvCxnSpPr>
          <p:cNvPr id="5" name="Straight Connector 4"/>
          <p:cNvCxnSpPr/>
          <p:nvPr/>
        </p:nvCxnSpPr>
        <p:spPr>
          <a:xfrm flipH="1">
            <a:off x="152400" y="6477000"/>
            <a:ext cx="8839200" cy="0"/>
          </a:xfrm>
          <a:prstGeom prst="line">
            <a:avLst/>
          </a:prstGeom>
          <a:ln w="28575">
            <a:solidFill>
              <a:srgbClr val="DDC026"/>
            </a:solidFill>
          </a:ln>
        </p:spPr>
        <p:style>
          <a:lnRef idx="1">
            <a:schemeClr val="accent1"/>
          </a:lnRef>
          <a:fillRef idx="0">
            <a:schemeClr val="accent1"/>
          </a:fillRef>
          <a:effectRef idx="0">
            <a:schemeClr val="accent1"/>
          </a:effectRef>
          <a:fontRef idx="minor">
            <a:schemeClr val="tx1"/>
          </a:fontRef>
        </p:style>
      </p:cxnSp>
      <p:sp>
        <p:nvSpPr>
          <p:cNvPr id="6" name="Title 5"/>
          <p:cNvSpPr>
            <a:spLocks noGrp="1"/>
          </p:cNvSpPr>
          <p:nvPr>
            <p:ph type="title"/>
          </p:nvPr>
        </p:nvSpPr>
        <p:spPr/>
        <p:txBody>
          <a:bodyPr>
            <a:normAutofit/>
          </a:bodyPr>
          <a:lstStyle/>
          <a:p>
            <a:r>
              <a:rPr lang="en-GB" sz="6000" dirty="0">
                <a:solidFill>
                  <a:srgbClr val="DDC026"/>
                </a:solidFill>
                <a:latin typeface="Arial Black" panose="020B0A04020102020204" pitchFamily="34" charset="0"/>
                <a:ea typeface="Arial" charset="0"/>
                <a:cs typeface="Arial" charset="0"/>
              </a:rPr>
              <a:t>Thank you!</a:t>
            </a:r>
          </a:p>
        </p:txBody>
      </p:sp>
      <p:sp>
        <p:nvSpPr>
          <p:cNvPr id="9" name="TextBox 8"/>
          <p:cNvSpPr txBox="1"/>
          <p:nvPr/>
        </p:nvSpPr>
        <p:spPr>
          <a:xfrm>
            <a:off x="304800" y="6519446"/>
            <a:ext cx="8534400" cy="338554"/>
          </a:xfrm>
          <a:prstGeom prst="rect">
            <a:avLst/>
          </a:prstGeom>
          <a:noFill/>
        </p:spPr>
        <p:txBody>
          <a:bodyPr wrap="square" rtlCol="0">
            <a:spAutoFit/>
          </a:bodyPr>
          <a:lstStyle/>
          <a:p>
            <a:pPr algn="ctr"/>
            <a:r>
              <a:rPr lang="en-GB" sz="1600" b="1" cap="all" dirty="0"/>
              <a:t>integrating refugees through youth work activities</a:t>
            </a:r>
            <a:endParaRPr lang="en-GB" sz="1600" dirty="0"/>
          </a:p>
        </p:txBody>
      </p:sp>
      <p:sp>
        <p:nvSpPr>
          <p:cNvPr id="2" name="Text Placeholder 1"/>
          <p:cNvSpPr>
            <a:spLocks noGrp="1"/>
          </p:cNvSpPr>
          <p:nvPr>
            <p:ph type="body" idx="1"/>
          </p:nvPr>
        </p:nvSpPr>
        <p:spPr/>
        <p:txBody>
          <a:bodyPr/>
          <a:lstStyle/>
          <a:p>
            <a:endParaRPr lang="en-GB"/>
          </a:p>
        </p:txBody>
      </p:sp>
    </p:spTree>
    <p:extLst>
      <p:ext uri="{BB962C8B-B14F-4D97-AF65-F5344CB8AC3E}">
        <p14:creationId xmlns:p14="http://schemas.microsoft.com/office/powerpoint/2010/main" val="13147466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1267</TotalTime>
  <Words>2376</Words>
  <Application>Microsoft Office PowerPoint</Application>
  <PresentationFormat>On-screen Show (4:3)</PresentationFormat>
  <Paragraphs>250</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Arial </vt:lpstr>
      <vt:lpstr>Arial Black</vt:lpstr>
      <vt:lpstr>Calibri</vt:lpstr>
      <vt:lpstr>Wingdings</vt:lpstr>
      <vt:lpstr>Office Theme</vt:lpstr>
      <vt:lpstr>integrating refugees through youth work activities</vt:lpstr>
      <vt:lpstr>PowerPoint Presentation</vt:lpstr>
      <vt:lpstr>PowerPoint Presentation</vt:lpstr>
      <vt:lpstr>Opinion from representatives of the organizations, that are working with refugees on daily basis</vt:lpstr>
      <vt:lpstr>Main integration problems:</vt:lpstr>
      <vt:lpstr>Opinion of youth workers</vt:lpstr>
      <vt:lpstr>Concerning cultural differences young people are:</vt:lpstr>
      <vt:lpstr>PowerPoint Presentation</vt:lpstr>
      <vt:lpstr>PowerPoint Presentation</vt:lpstr>
      <vt:lpstr>integration opportunities and challenges</vt:lpstr>
      <vt:lpstr>integration opportunities and challenges</vt:lpstr>
      <vt:lpstr>integration opportunities and challenges</vt:lpstr>
      <vt:lpstr>integration opportunities and challenges</vt:lpstr>
      <vt:lpstr>integration opportunities and challenges</vt:lpstr>
      <vt:lpstr>integration opportunities and challenges</vt:lpstr>
      <vt:lpstr>integration opportunities and challenges</vt:lpstr>
      <vt:lpstr>integration opportunities and challenges</vt:lpstr>
      <vt:lpstr>integration opportunities and challenges</vt:lpstr>
      <vt:lpstr>integration opportunities and challenges</vt:lpstr>
      <vt:lpstr>integration opportunities and challenges</vt:lpstr>
      <vt:lpstr>integration opportunities and challenges</vt:lpstr>
      <vt:lpstr>integration opportunities and challenges</vt:lpstr>
      <vt:lpstr>RECOMMENDATIONS</vt:lpstr>
      <vt:lpstr>A closer cooperation between youth NGOs, youth centres and the organizations, that are in charge of the socialization of refugees in the country needs to be encouraged.</vt:lpstr>
      <vt:lpstr>Youth organizations and youth centres are welcome to approach organizations, that are working directly with refugees and discuss possible cooperation. Youth centres and youth NGOs can bring added value to already existing integration measures.</vt:lpstr>
      <vt:lpstr>Two-way integration models have to be implemented. </vt:lpstr>
      <vt:lpstr>Before starting work with social integration of refugees...</vt:lpstr>
      <vt:lpstr>What can we learn from examples of best practices from other countries...</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integrating refugees through youth work activities</dc:title>
  <dc:creator>Laura Bačinskienė</dc:creator>
  <cp:lastModifiedBy>Aleksandras</cp:lastModifiedBy>
  <cp:revision>226</cp:revision>
  <dcterms:created xsi:type="dcterms:W3CDTF">2006-08-16T00:00:00Z</dcterms:created>
  <dcterms:modified xsi:type="dcterms:W3CDTF">2016-11-02T20:40:36Z</dcterms:modified>
</cp:coreProperties>
</file>