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7" r:id="rId4"/>
    <p:sldId id="278" r:id="rId5"/>
    <p:sldId id="259" r:id="rId6"/>
    <p:sldId id="258" r:id="rId7"/>
    <p:sldId id="279" r:id="rId8"/>
    <p:sldId id="281" r:id="rId9"/>
    <p:sldId id="280" r:id="rId10"/>
    <p:sldId id="267" r:id="rId11"/>
    <p:sldId id="270" r:id="rId12"/>
    <p:sldId id="269" r:id="rId13"/>
    <p:sldId id="271" r:id="rId14"/>
    <p:sldId id="273" r:id="rId15"/>
    <p:sldId id="261" r:id="rId16"/>
    <p:sldId id="262" r:id="rId17"/>
    <p:sldId id="263" r:id="rId18"/>
    <p:sldId id="283" r:id="rId19"/>
    <p:sldId id="264" r:id="rId20"/>
    <p:sldId id="282" r:id="rId21"/>
    <p:sldId id="284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C7AB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Vidutinis stilius 2 – paryškinima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Vidutinis stilius 1 – paryškinima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Vidutinis stilius 4 – paryškinima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Šviesus stilius 1 – paryškinimas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Šviesus stili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a-RU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E7F07-AE94-43B8-BAA1-C9F98BC776F4}" type="datetimeFigureOut">
              <a:rPr lang="ba-RU" smtClean="0"/>
              <a:t>25.10.17</a:t>
            </a:fld>
            <a:endParaRPr lang="ba-RU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a-RU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ba-RU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a-RU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6BC6B-DB91-4668-9278-360E9724580F}" type="slidenum">
              <a:rPr lang="ba-RU" smtClean="0"/>
              <a:t>‹#›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442918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2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3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4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5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6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7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8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9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10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12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14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15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16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17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18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19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a-RU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6BC6B-DB91-4668-9278-360E9724580F}" type="slidenum">
              <a:rPr lang="ba-RU" smtClean="0"/>
              <a:t>20</a:t>
            </a:fld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1904818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C16E0-7AF3-47B4-ACAC-C05FCC4A400C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D6F2E-8ABE-4C99-908D-184B8D40F1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D9CB0-AA7D-4B7B-BEDF-D2F5E39913C2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1C6F0-6F09-4596-80DA-06B30149D8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FE3E6-A95B-4297-ADEF-3C3441725FE1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5BDC6-23FA-4894-827D-17B016D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9452D-CAFF-4FAA-A2A6-7B3A43E89358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DFC9C-0C31-41C9-A679-593A40560F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10D91-9467-435E-8B94-C4D696B78D96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CCEB9-8E7D-4F15-BF7A-ED841EAD0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89F38-955F-4B70-A53E-096835D58B9B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FEF49-E1C4-4DEA-8054-E44EDADFEC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9D49A-450F-42FF-BA03-C9E27AC75DF3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4B9FB-F63B-4E5B-8970-27E0E8F49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DE15B-07C3-48D5-8272-ADD3BEFA3A77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28748-B98E-4D8B-8A79-9BC6CA020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B38F5-8452-4CE4-A964-D2AFBA1B477A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4ADED-F91B-4989-9D46-486FB540A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D864F-A735-4070-9BDC-F267444AE924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93567-3BAB-40D6-9B6C-E5131E8D81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C6344-294E-43D0-8E9A-6C66C8B576EE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9B766-DDEC-408D-9149-E6A0826730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5D28D7-7C40-4FC2-83A0-AB037D589CF5}" type="datetimeFigureOut">
              <a:rPr lang="en-US"/>
              <a:pPr>
                <a:defRPr/>
              </a:pPr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3273F4-8EA9-4DF1-B825-00965E9C7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://likebike.kaunas.lt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3059832" y="1700809"/>
            <a:ext cx="5904656" cy="1899642"/>
          </a:xfrm>
        </p:spPr>
        <p:txBody>
          <a:bodyPr/>
          <a:lstStyle/>
          <a:p>
            <a:r>
              <a:rPr lang="lt-LT" sz="5400" dirty="0" smtClean="0">
                <a:solidFill>
                  <a:schemeClr val="tx2"/>
                </a:solidFill>
              </a:rPr>
              <a:t>Kauno miesto dviračių takų plėtra</a:t>
            </a:r>
            <a:endParaRPr lang="en-US" sz="5400" dirty="0" smtClean="0">
              <a:solidFill>
                <a:schemeClr val="tx2"/>
              </a:solidFill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195736" y="4149080"/>
            <a:ext cx="6696744" cy="1440160"/>
          </a:xfrm>
        </p:spPr>
        <p:txBody>
          <a:bodyPr/>
          <a:lstStyle/>
          <a:p>
            <a:r>
              <a:rPr lang="lt-LT" sz="2400" dirty="0" smtClean="0">
                <a:solidFill>
                  <a:schemeClr val="tx1"/>
                </a:solidFill>
              </a:rPr>
              <a:t>Inga </a:t>
            </a:r>
            <a:r>
              <a:rPr lang="lt-LT" sz="2400" dirty="0" err="1" smtClean="0">
                <a:solidFill>
                  <a:schemeClr val="tx1"/>
                </a:solidFill>
              </a:rPr>
              <a:t>Bendokienė</a:t>
            </a:r>
            <a:r>
              <a:rPr lang="lt-LT" sz="2400" dirty="0" smtClean="0">
                <a:solidFill>
                  <a:schemeClr val="tx1"/>
                </a:solidFill>
              </a:rPr>
              <a:t>, </a:t>
            </a:r>
          </a:p>
          <a:p>
            <a:r>
              <a:rPr lang="lt-LT" sz="2400" dirty="0" smtClean="0">
                <a:solidFill>
                  <a:schemeClr val="tx1"/>
                </a:solidFill>
              </a:rPr>
              <a:t>Miesto tvarkymo </a:t>
            </a:r>
            <a:r>
              <a:rPr lang="lt-LT" sz="2400" dirty="0" smtClean="0">
                <a:solidFill>
                  <a:schemeClr val="tx1"/>
                </a:solidFill>
              </a:rPr>
              <a:t>skyriaus </a:t>
            </a:r>
            <a:r>
              <a:rPr lang="lt-LT" sz="2400" dirty="0" smtClean="0">
                <a:solidFill>
                  <a:schemeClr val="tx1"/>
                </a:solidFill>
              </a:rPr>
              <a:t>vyriausioji specialistė</a:t>
            </a:r>
          </a:p>
          <a:p>
            <a:endParaRPr lang="lt-L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1188" y="274638"/>
            <a:ext cx="7921625" cy="1143000"/>
          </a:xfrm>
        </p:spPr>
        <p:txBody>
          <a:bodyPr/>
          <a:lstStyle/>
          <a:p>
            <a:r>
              <a:rPr lang="lt-LT" altLang="lt-LT" sz="3600" dirty="0">
                <a:solidFill>
                  <a:schemeClr val="tx2"/>
                </a:solidFill>
              </a:rPr>
              <a:t>Dviračių transporto plėtra vyksta vadovaujantis:</a:t>
            </a:r>
            <a:endParaRPr lang="en-US" sz="3600" dirty="0" smtClean="0">
              <a:solidFill>
                <a:schemeClr val="tx2"/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611188" y="1600200"/>
            <a:ext cx="7921625" cy="4708525"/>
          </a:xfrm>
        </p:spPr>
        <p:txBody>
          <a:bodyPr/>
          <a:lstStyle/>
          <a:p>
            <a:pPr eaLnBrk="1" hangingPunct="1">
              <a:defRPr/>
            </a:pPr>
            <a:r>
              <a:rPr lang="lt-LT" sz="2000" dirty="0"/>
              <a:t>Kauno miesto dviračių takų specialiuoju planu, patvirtintu 2010 m. birželio 3 d. Kauno miesto tarybos sprendimu Nr. T-296</a:t>
            </a:r>
          </a:p>
          <a:p>
            <a:pPr eaLnBrk="1" hangingPunct="1">
              <a:defRPr/>
            </a:pPr>
            <a:endParaRPr lang="lt-LT" sz="2000" dirty="0"/>
          </a:p>
          <a:p>
            <a:pPr eaLnBrk="1" hangingPunct="1">
              <a:defRPr/>
            </a:pPr>
            <a:r>
              <a:rPr lang="lt-LT" sz="2000" dirty="0"/>
              <a:t>Kauno miesto savivaldybės strateginiu planu, patvirtintu 2006 m. kovo 23 d. Kauno miesto tarybos sprendimu Nr. T-78 </a:t>
            </a:r>
          </a:p>
          <a:p>
            <a:pPr marL="0" indent="0">
              <a:buNone/>
            </a:pPr>
            <a:r>
              <a:rPr lang="lt-LT" sz="1600" i="1" dirty="0" smtClean="0"/>
              <a:t>	„3</a:t>
            </a:r>
            <a:r>
              <a:rPr lang="lt-LT" sz="1600" i="1" dirty="0"/>
              <a:t>. PRIORITETAS.  MIESTO APLINKOS KOKYBĖS </a:t>
            </a:r>
            <a:r>
              <a:rPr lang="lt-LT" sz="1600" i="1" dirty="0" smtClean="0"/>
              <a:t>GERINIMAS</a:t>
            </a:r>
            <a:endParaRPr lang="lt-LT" sz="1600" i="1" dirty="0"/>
          </a:p>
          <a:p>
            <a:pPr marL="0" indent="0">
              <a:buNone/>
            </a:pPr>
            <a:r>
              <a:rPr lang="lt-LT" sz="1600" i="1" dirty="0" smtClean="0"/>
              <a:t>	3.1</a:t>
            </a:r>
            <a:r>
              <a:rPr lang="lt-LT" sz="1600" i="1" dirty="0"/>
              <a:t>. Tikslas. Plėtoti miesto susisiekimo infrastruktūrą</a:t>
            </a:r>
          </a:p>
          <a:p>
            <a:pPr marL="0" indent="0">
              <a:buNone/>
            </a:pPr>
            <a:r>
              <a:rPr lang="lt-LT" sz="1600" i="1" dirty="0" smtClean="0"/>
              <a:t>	3.1.2</a:t>
            </a:r>
            <a:r>
              <a:rPr lang="lt-LT" sz="1600" i="1" dirty="0"/>
              <a:t>. Uždavinys. Plėtoti visuomeninio ir </a:t>
            </a:r>
            <a:r>
              <a:rPr lang="lt-LT" sz="1600" i="1" dirty="0" err="1"/>
              <a:t>bevariklio</a:t>
            </a:r>
            <a:r>
              <a:rPr lang="lt-LT" sz="1600" i="1" dirty="0"/>
              <a:t> transporto </a:t>
            </a:r>
            <a:r>
              <a:rPr lang="lt-LT" sz="1600" i="1" dirty="0" smtClean="0"/>
              <a:t>sistemas“</a:t>
            </a:r>
            <a:endParaRPr lang="lt-LT" sz="1600" i="1" dirty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lt-LT" sz="2000" i="1" dirty="0"/>
          </a:p>
          <a:p>
            <a:pPr>
              <a:defRPr/>
            </a:pPr>
            <a:r>
              <a:rPr lang="lt-LT" sz="2000" dirty="0" smtClean="0"/>
              <a:t>Kauno </a:t>
            </a:r>
            <a:r>
              <a:rPr lang="lt-LT" sz="2000" dirty="0"/>
              <a:t>miesto dviračių takų įrengimo, priežiūros ir remonto </a:t>
            </a:r>
            <a:r>
              <a:rPr lang="lt-LT" sz="2000" dirty="0" smtClean="0"/>
              <a:t>darbų programa (Tvirtinama kiekvienais metais Kauno miesto savivaldybės taryboje)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1188" y="274638"/>
            <a:ext cx="7921625" cy="1143000"/>
          </a:xfrm>
        </p:spPr>
        <p:txBody>
          <a:bodyPr/>
          <a:lstStyle/>
          <a:p>
            <a:r>
              <a:rPr lang="lt-LT" sz="3600" dirty="0">
                <a:solidFill>
                  <a:schemeClr val="tx2"/>
                </a:solidFill>
              </a:rPr>
              <a:t>Darbo grupė dviračių transporto infrastruktūros plėtrai spręsti</a:t>
            </a:r>
            <a:endParaRPr lang="en-US" sz="3600" dirty="0" smtClean="0">
              <a:solidFill>
                <a:schemeClr val="tx2"/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611188" y="1600200"/>
            <a:ext cx="7921625" cy="470852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lt-LT" sz="2800" dirty="0"/>
              <a:t>Siekiant iš esmės spręsti klausimus susijusius su dviračių transporto plėtra, dviračių takų infrastruktūros gerinimu mieste bei racionaliau panaudoti esamas </a:t>
            </a:r>
            <a:r>
              <a:rPr lang="lt-LT" sz="2800" dirty="0" smtClean="0"/>
              <a:t>lėšas yr</a:t>
            </a:r>
            <a:r>
              <a:rPr lang="lt-LT" sz="2800" dirty="0" smtClean="0"/>
              <a:t>a sudaryta „</a:t>
            </a:r>
            <a:r>
              <a:rPr lang="lt-LT" sz="2800" dirty="0" err="1" smtClean="0"/>
              <a:t>Like</a:t>
            </a:r>
            <a:r>
              <a:rPr lang="lt-LT" sz="2800" dirty="0" smtClean="0"/>
              <a:t> </a:t>
            </a:r>
            <a:r>
              <a:rPr lang="lt-LT" sz="2800" dirty="0" err="1" smtClean="0"/>
              <a:t>bike</a:t>
            </a:r>
            <a:r>
              <a:rPr lang="lt-LT" sz="2800" dirty="0" smtClean="0"/>
              <a:t>“ valdyba. Valdybą</a:t>
            </a:r>
            <a:r>
              <a:rPr lang="lt-LT" sz="2800" dirty="0" smtClean="0"/>
              <a:t> </a:t>
            </a:r>
            <a:r>
              <a:rPr lang="lt-LT" sz="2800" dirty="0"/>
              <a:t>sudaro Kauno miesto savivaldybės administracijos </a:t>
            </a:r>
            <a:r>
              <a:rPr lang="lt-LT" sz="2800" dirty="0" smtClean="0"/>
              <a:t>darbuotojai, visuomenininkai, tarybos nariai </a:t>
            </a:r>
            <a:r>
              <a:rPr lang="lt-LT" sz="2800" dirty="0"/>
              <a:t>ir dviratininkų bendrijų atstovai. </a:t>
            </a:r>
          </a:p>
          <a:p>
            <a:pPr eaLnBrk="1" hangingPunct="1">
              <a:defRPr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20748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1188" y="274638"/>
            <a:ext cx="7921625" cy="1143000"/>
          </a:xfrm>
        </p:spPr>
        <p:txBody>
          <a:bodyPr/>
          <a:lstStyle/>
          <a:p>
            <a:r>
              <a:rPr lang="lt-LT" sz="3600" dirty="0">
                <a:solidFill>
                  <a:schemeClr val="tx2"/>
                </a:solidFill>
              </a:rPr>
              <a:t>Dviračių eismo plėtros strategija</a:t>
            </a:r>
            <a:r>
              <a:rPr lang="lt-LT" sz="3600" dirty="0"/>
              <a:t> </a:t>
            </a:r>
            <a:endParaRPr lang="en-US" sz="3600" dirty="0" smtClean="0">
              <a:solidFill>
                <a:schemeClr val="tx2"/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611188" y="1600200"/>
            <a:ext cx="7921625" cy="4708525"/>
          </a:xfrm>
        </p:spPr>
        <p:txBody>
          <a:bodyPr/>
          <a:lstStyle/>
          <a:p>
            <a:pPr marL="0" indent="0">
              <a:buNone/>
            </a:pPr>
            <a:r>
              <a:rPr lang="lt-LT" sz="2800" dirty="0" smtClean="0"/>
              <a:t>Plėtoti </a:t>
            </a:r>
            <a:r>
              <a:rPr lang="lt-LT" sz="2800" dirty="0"/>
              <a:t>gerai įrengtus, apšviestus, tinkamai pažymėtus dviračių takus, poilsio aikšteles, rengti dviračių saugojimo ir laikymo vietas. </a:t>
            </a:r>
          </a:p>
          <a:p>
            <a:pPr marL="0" indent="0">
              <a:buNone/>
            </a:pP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/>
              <a:t>Svarbiausios </a:t>
            </a:r>
            <a:r>
              <a:rPr lang="lt-LT" sz="2800" dirty="0"/>
              <a:t>dviračių trasų kryptys: iš miesto dalių – į centrą, bei rekreacines teritorijas.</a:t>
            </a:r>
          </a:p>
          <a:p>
            <a:pPr eaLnBrk="1" hangingPunct="1">
              <a:defRPr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76140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/>
          <a:lstStyle/>
          <a:p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 smtClean="0"/>
              <a:t>     Kauno miesto dviračių takų specialusis planas</a:t>
            </a:r>
            <a:r>
              <a:rPr lang="lt-LT" sz="3200" dirty="0"/>
              <a:t/>
            </a:r>
            <a:br>
              <a:rPr lang="lt-LT" sz="3200" dirty="0"/>
            </a:br>
            <a:endParaRPr lang="en-US" sz="3200" dirty="0" smtClean="0"/>
          </a:p>
        </p:txBody>
      </p:sp>
      <p:pic>
        <p:nvPicPr>
          <p:cNvPr id="8" name="Paveikslėlis 1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6354"/>
            <a:ext cx="8208912" cy="56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25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251520" y="620688"/>
            <a:ext cx="8445624" cy="5746650"/>
          </a:xfrm>
        </p:spPr>
        <p:txBody>
          <a:bodyPr/>
          <a:lstStyle/>
          <a:p>
            <a:pPr algn="l"/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dirty="0"/>
              <a:t/>
            </a:r>
            <a:br>
              <a:rPr lang="lt-LT" sz="2800" dirty="0"/>
            </a:br>
            <a:r>
              <a:rPr lang="lt-LT" sz="2800" dirty="0" smtClean="0"/>
              <a:t>Vadovaujantis Kauno miesto dviračių specialiuoju planu iki </a:t>
            </a:r>
            <a:r>
              <a:rPr lang="lt-LT" sz="2800" dirty="0" smtClean="0"/>
              <a:t>20</a:t>
            </a:r>
            <a:r>
              <a:rPr lang="en-US" sz="2800" dirty="0" smtClean="0"/>
              <a:t>17</a:t>
            </a:r>
            <a:r>
              <a:rPr lang="lt-LT" sz="2800" dirty="0" smtClean="0"/>
              <a:t> </a:t>
            </a:r>
            <a:r>
              <a:rPr lang="lt-LT" sz="2800" dirty="0" smtClean="0"/>
              <a:t>m. įrengta apie 70 km dviračių takų</a:t>
            </a:r>
            <a:br>
              <a:rPr lang="lt-LT" sz="2800" dirty="0" smtClean="0"/>
            </a:b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b="1" dirty="0" smtClean="0">
                <a:solidFill>
                  <a:schemeClr val="tx2"/>
                </a:solidFill>
              </a:rPr>
              <a:t>Rekreaciniai dviračių takai:</a:t>
            </a:r>
            <a:r>
              <a:rPr lang="lt-LT" sz="2800" b="1" dirty="0" smtClean="0"/>
              <a:t> </a:t>
            </a:r>
            <a:r>
              <a:rPr lang="lt-LT" sz="2800" dirty="0" smtClean="0"/>
              <a:t>Panemunės šilo, Kleboniškio miško, Ąžuolyno, Nemuno krantinės, Jonavos g., Neries krantinės, Draugystės parkas-Kalniečių parkas-Kleboniškis (apie </a:t>
            </a:r>
            <a:r>
              <a:rPr lang="en-US" sz="2800" dirty="0" smtClean="0"/>
              <a:t>45 </a:t>
            </a:r>
            <a:r>
              <a:rPr lang="lt-LT" sz="2800" dirty="0" smtClean="0"/>
              <a:t>km</a:t>
            </a:r>
            <a:r>
              <a:rPr lang="lt-LT" sz="2800" dirty="0" smtClean="0"/>
              <a:t>)</a:t>
            </a:r>
            <a:br>
              <a:rPr lang="lt-LT" sz="2800" dirty="0" smtClean="0"/>
            </a:b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b="1" dirty="0" smtClean="0">
                <a:solidFill>
                  <a:schemeClr val="tx2"/>
                </a:solidFill>
              </a:rPr>
              <a:t>Rajoniniai dviračių takai: </a:t>
            </a:r>
            <a:r>
              <a:rPr lang="lt-LT" sz="2800" dirty="0" smtClean="0"/>
              <a:t>Baltų pr.-Jotvingių g.-Kuršių g., Brastos g.-Raudondvario pl.-Gervių g., (apie 15 km)</a:t>
            </a:r>
            <a:br>
              <a:rPr lang="lt-LT" sz="2800" dirty="0" smtClean="0"/>
            </a:b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b="1" dirty="0" smtClean="0">
                <a:solidFill>
                  <a:schemeClr val="tx2"/>
                </a:solidFill>
              </a:rPr>
              <a:t>Magistraliniai dviračių takai: </a:t>
            </a:r>
            <a:r>
              <a:rPr lang="lt-LT" sz="2800" dirty="0" smtClean="0"/>
              <a:t>Dalis Užnemunės g., Laisvės al</a:t>
            </a:r>
            <a:r>
              <a:rPr lang="lt-LT" sz="2800" dirty="0" smtClean="0"/>
              <a:t>.</a:t>
            </a:r>
            <a:r>
              <a:rPr lang="en-US" sz="2800" dirty="0" smtClean="0"/>
              <a:t>, </a:t>
            </a:r>
            <a:r>
              <a:rPr lang="en-US" sz="2800" dirty="0" err="1" smtClean="0"/>
              <a:t>Veiveri</a:t>
            </a:r>
            <a:r>
              <a:rPr lang="lt-LT" sz="2800" dirty="0" smtClean="0"/>
              <a:t>ų g. </a:t>
            </a:r>
            <a:r>
              <a:rPr lang="lt-LT" sz="2800" dirty="0" smtClean="0"/>
              <a:t>(apie </a:t>
            </a:r>
            <a:r>
              <a:rPr lang="en-US" sz="2800" dirty="0" smtClean="0"/>
              <a:t>10 </a:t>
            </a:r>
            <a:r>
              <a:rPr lang="lt-LT" sz="2800" dirty="0" smtClean="0"/>
              <a:t>km</a:t>
            </a:r>
            <a:r>
              <a:rPr lang="lt-LT" sz="2800" dirty="0" smtClean="0"/>
              <a:t>)</a:t>
            </a:r>
            <a:br>
              <a:rPr lang="lt-LT" sz="2800" dirty="0" smtClean="0"/>
            </a:br>
            <a:r>
              <a:rPr lang="lt-LT" sz="2800" dirty="0" smtClean="0"/>
              <a:t/>
            </a:r>
            <a:br>
              <a:rPr lang="lt-LT" sz="2800" dirty="0" smtClean="0"/>
            </a:b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84980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pPr algn="l"/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dirty="0" smtClean="0"/>
              <a:t>            </a:t>
            </a:r>
            <a:r>
              <a:rPr lang="lt-LT" sz="2800" b="1" dirty="0" smtClean="0">
                <a:solidFill>
                  <a:schemeClr val="tx2"/>
                </a:solidFill>
              </a:rPr>
              <a:t>Rekreaciniai dviračių takai:</a:t>
            </a:r>
            <a:r>
              <a:rPr lang="lt-LT" sz="2800" dirty="0" smtClean="0"/>
              <a:t/>
            </a:r>
            <a:br>
              <a:rPr lang="lt-LT" sz="2800" dirty="0" smtClean="0"/>
            </a:br>
            <a:endParaRPr lang="lt-LT" sz="2800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10" y="1052736"/>
            <a:ext cx="4711392" cy="2650157"/>
          </a:xfrm>
        </p:spPr>
      </p:pic>
      <p:pic>
        <p:nvPicPr>
          <p:cNvPr id="7" name="Turinio vietos rezervavimo ženklas 6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774902"/>
            <a:ext cx="4608512" cy="2592287"/>
          </a:xfrm>
        </p:spPr>
      </p:pic>
    </p:spTree>
    <p:extLst>
      <p:ext uri="{BB962C8B-B14F-4D97-AF65-F5344CB8AC3E}">
        <p14:creationId xmlns:p14="http://schemas.microsoft.com/office/powerpoint/2010/main" val="305739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/>
          <a:lstStyle/>
          <a:p>
            <a:pPr algn="l"/>
            <a:r>
              <a:rPr lang="lt-LT" sz="2800" b="1" dirty="0" smtClean="0">
                <a:solidFill>
                  <a:schemeClr val="tx2"/>
                </a:solidFill>
              </a:rPr>
              <a:t>             Rajoniniai dviračių takai:</a:t>
            </a:r>
            <a:endParaRPr lang="lt-LT" sz="2800" dirty="0"/>
          </a:p>
        </p:txBody>
      </p:sp>
      <p:sp>
        <p:nvSpPr>
          <p:cNvPr id="2" name="Teksto vietos rezervavimo ženklas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93126"/>
            <a:ext cx="3528392" cy="5664128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8" name="Turinio vietos rezervavimo ženklas 7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692696"/>
            <a:ext cx="3528392" cy="5797048"/>
          </a:xfrm>
        </p:spPr>
      </p:pic>
    </p:spTree>
    <p:extLst>
      <p:ext uri="{BB962C8B-B14F-4D97-AF65-F5344CB8AC3E}">
        <p14:creationId xmlns:p14="http://schemas.microsoft.com/office/powerpoint/2010/main" val="325901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pPr algn="l"/>
            <a:r>
              <a:rPr lang="lt-LT" sz="2800" b="1" dirty="0" smtClean="0">
                <a:solidFill>
                  <a:schemeClr val="tx2"/>
                </a:solidFill>
              </a:rPr>
              <a:t>            Magistraliniai dviračių takai:</a:t>
            </a:r>
            <a:endParaRPr lang="lt-LT" sz="2800" dirty="0"/>
          </a:p>
        </p:txBody>
      </p:sp>
      <p:sp>
        <p:nvSpPr>
          <p:cNvPr id="2" name="Teksto vietos rezervavimo ženklas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>
          <a:xfrm>
            <a:off x="5364088" y="1268760"/>
            <a:ext cx="3600400" cy="1224135"/>
          </a:xfrm>
        </p:spPr>
        <p:txBody>
          <a:bodyPr/>
          <a:lstStyle/>
          <a:p>
            <a:r>
              <a:rPr lang="lt-LT" dirty="0" smtClean="0"/>
              <a:t>Dviračių takas prie Užnemunės g.</a:t>
            </a:r>
            <a:endParaRPr lang="lt-LT" dirty="0"/>
          </a:p>
        </p:txBody>
      </p:sp>
      <p:pic>
        <p:nvPicPr>
          <p:cNvPr id="10" name="Turinio vietos rezervavimo ženklas 9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08720"/>
            <a:ext cx="4736527" cy="2664296"/>
          </a:xfrm>
        </p:spPr>
      </p:pic>
      <p:pic>
        <p:nvPicPr>
          <p:cNvPr id="9" name="Turinio vietos rezervavimo ženklas 8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649526"/>
            <a:ext cx="4958978" cy="2789424"/>
          </a:xfrm>
        </p:spPr>
      </p:pic>
    </p:spTree>
    <p:extLst>
      <p:ext uri="{BB962C8B-B14F-4D97-AF65-F5344CB8AC3E}">
        <p14:creationId xmlns:p14="http://schemas.microsoft.com/office/powerpoint/2010/main" val="1891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ctrTitle"/>
          </p:nvPr>
        </p:nvSpPr>
        <p:spPr>
          <a:xfrm>
            <a:off x="827584" y="620689"/>
            <a:ext cx="7630616" cy="864095"/>
          </a:xfrm>
        </p:spPr>
        <p:txBody>
          <a:bodyPr/>
          <a:lstStyle/>
          <a:p>
            <a:r>
              <a:rPr lang="lt-LT" sz="3600" dirty="0" smtClean="0">
                <a:solidFill>
                  <a:schemeClr val="tx2"/>
                </a:solidFill>
              </a:rPr>
              <a:t>Sąlygų gerinimas dviratininkams</a:t>
            </a:r>
            <a:endParaRPr lang="lt-LT" sz="3600" dirty="0">
              <a:solidFill>
                <a:schemeClr val="tx2"/>
              </a:solidFill>
            </a:endParaRPr>
          </a:p>
        </p:txBody>
      </p:sp>
      <p:sp>
        <p:nvSpPr>
          <p:cNvPr id="8" name="Antrinis pavadinimas 7"/>
          <p:cNvSpPr>
            <a:spLocks noGrp="1"/>
          </p:cNvSpPr>
          <p:nvPr>
            <p:ph type="subTitle" idx="1"/>
          </p:nvPr>
        </p:nvSpPr>
        <p:spPr>
          <a:xfrm>
            <a:off x="395536" y="2492896"/>
            <a:ext cx="8136904" cy="3744416"/>
          </a:xfrm>
        </p:spPr>
        <p:txBody>
          <a:bodyPr/>
          <a:lstStyle/>
          <a:p>
            <a:r>
              <a:rPr lang="lt-LT" sz="2800" dirty="0">
                <a:solidFill>
                  <a:schemeClr val="tx1"/>
                </a:solidFill>
              </a:rPr>
              <a:t>Per 2012-2013 m. įrengta po 3-4 vnt. dviračių stovus prie 38 (54 proc.) </a:t>
            </a:r>
            <a:r>
              <a:rPr lang="lt-LT" sz="2800" dirty="0" smtClean="0">
                <a:solidFill>
                  <a:schemeClr val="tx1"/>
                </a:solidFill>
              </a:rPr>
              <a:t>mokyklų, </a:t>
            </a:r>
            <a:r>
              <a:rPr lang="lt-LT" sz="2800" dirty="0" smtClean="0">
                <a:solidFill>
                  <a:schemeClr val="tx1"/>
                </a:solidFill>
              </a:rPr>
              <a:t>apie </a:t>
            </a:r>
            <a:r>
              <a:rPr lang="en-US" sz="2800" dirty="0" smtClean="0">
                <a:solidFill>
                  <a:schemeClr val="tx1"/>
                </a:solidFill>
              </a:rPr>
              <a:t>50 </a:t>
            </a:r>
            <a:r>
              <a:rPr lang="en-US" sz="2800" dirty="0" err="1" smtClean="0">
                <a:solidFill>
                  <a:schemeClr val="tx1"/>
                </a:solidFill>
              </a:rPr>
              <a:t>vnt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lt-LT" sz="2800" dirty="0" smtClean="0">
                <a:solidFill>
                  <a:schemeClr val="tx1"/>
                </a:solidFill>
              </a:rPr>
              <a:t>viešosiose </a:t>
            </a:r>
            <a:r>
              <a:rPr lang="lt-LT" sz="2800" dirty="0" smtClean="0">
                <a:solidFill>
                  <a:schemeClr val="tx1"/>
                </a:solidFill>
              </a:rPr>
              <a:t>vietose, prie lankomų objektų. Kai </a:t>
            </a:r>
            <a:r>
              <a:rPr lang="lt-LT" sz="2800" dirty="0">
                <a:solidFill>
                  <a:schemeClr val="tx1"/>
                </a:solidFill>
              </a:rPr>
              <a:t>kurios mokyklos, darželiai įsirengė dviračių stovus savo lėšomis</a:t>
            </a:r>
            <a:r>
              <a:rPr lang="lt-LT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lt-LT" sz="2800" dirty="0" smtClean="0">
                <a:solidFill>
                  <a:schemeClr val="tx1"/>
                </a:solidFill>
              </a:rPr>
              <a:t> </a:t>
            </a:r>
          </a:p>
          <a:p>
            <a:r>
              <a:rPr lang="lt-LT" sz="2800" dirty="0">
                <a:solidFill>
                  <a:schemeClr val="tx1"/>
                </a:solidFill>
              </a:rPr>
              <a:t/>
            </a:r>
            <a:br>
              <a:rPr lang="lt-LT" sz="2800" dirty="0">
                <a:solidFill>
                  <a:schemeClr val="tx1"/>
                </a:solidFill>
              </a:rPr>
            </a:br>
            <a:endParaRPr lang="lt-LT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1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2"/>
                </a:solidFill>
              </a:rPr>
              <a:t>Rekomenduojami dviračių stovai</a:t>
            </a:r>
            <a:endParaRPr lang="lt-LT" dirty="0">
              <a:solidFill>
                <a:schemeClr val="tx2"/>
              </a:solidFill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99" y="2132856"/>
            <a:ext cx="4402601" cy="3301951"/>
          </a:xfrm>
        </p:spPr>
      </p:pic>
      <p:pic>
        <p:nvPicPr>
          <p:cNvPr id="7" name="Turinio vietos rezervavimo ženklas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349" y="2132856"/>
            <a:ext cx="4416723" cy="3312542"/>
          </a:xfrm>
        </p:spPr>
      </p:pic>
    </p:spTree>
    <p:extLst>
      <p:ext uri="{BB962C8B-B14F-4D97-AF65-F5344CB8AC3E}">
        <p14:creationId xmlns:p14="http://schemas.microsoft.com/office/powerpoint/2010/main" val="310259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ctrTitle"/>
          </p:nvPr>
        </p:nvSpPr>
        <p:spPr>
          <a:xfrm>
            <a:off x="827584" y="620689"/>
            <a:ext cx="7630616" cy="864095"/>
          </a:xfrm>
        </p:spPr>
        <p:txBody>
          <a:bodyPr/>
          <a:lstStyle/>
          <a:p>
            <a:r>
              <a:rPr lang="lt-LT" sz="3600" dirty="0">
                <a:solidFill>
                  <a:schemeClr val="tx2"/>
                </a:solidFill>
              </a:rPr>
              <a:t>Sąlygų gerinimas dviratininkams</a:t>
            </a:r>
          </a:p>
        </p:txBody>
      </p:sp>
      <p:sp>
        <p:nvSpPr>
          <p:cNvPr id="8" name="Antrinis pavadinimas 7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136904" cy="4824536"/>
          </a:xfrm>
        </p:spPr>
        <p:txBody>
          <a:bodyPr/>
          <a:lstStyle/>
          <a:p>
            <a:endParaRPr lang="lt-LT" dirty="0" smtClean="0">
              <a:solidFill>
                <a:schemeClr val="tx1"/>
              </a:solidFill>
            </a:endParaRPr>
          </a:p>
          <a:p>
            <a:endParaRPr lang="lt-LT" dirty="0">
              <a:solidFill>
                <a:schemeClr val="tx1"/>
              </a:solidFill>
            </a:endParaRPr>
          </a:p>
          <a:p>
            <a:r>
              <a:rPr lang="lt-LT" dirty="0" smtClean="0">
                <a:solidFill>
                  <a:schemeClr val="tx1"/>
                </a:solidFill>
              </a:rPr>
              <a:t>Ant </a:t>
            </a:r>
            <a:r>
              <a:rPr lang="lt-LT" dirty="0">
                <a:solidFill>
                  <a:schemeClr val="tx1"/>
                </a:solidFill>
              </a:rPr>
              <a:t>daugelio Kauno laiptų įrengti pandusai, kurie leidžia saugiai ir patogiai nusivesti dviratį</a:t>
            </a:r>
            <a:br>
              <a:rPr lang="lt-LT" dirty="0">
                <a:solidFill>
                  <a:schemeClr val="tx1"/>
                </a:solidFill>
              </a:rPr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9085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2"/>
                </a:solidFill>
              </a:rPr>
              <a:t>Pandusai ant laiptų</a:t>
            </a:r>
            <a:endParaRPr lang="lt-LT" dirty="0">
              <a:solidFill>
                <a:schemeClr val="tx2"/>
              </a:solidFill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4071900" cy="5429200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268760"/>
            <a:ext cx="4104456" cy="5472608"/>
          </a:xfrm>
        </p:spPr>
      </p:pic>
    </p:spTree>
    <p:extLst>
      <p:ext uri="{BB962C8B-B14F-4D97-AF65-F5344CB8AC3E}">
        <p14:creationId xmlns:p14="http://schemas.microsoft.com/office/powerpoint/2010/main" val="120953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lt-LT" sz="3600" dirty="0">
                <a:solidFill>
                  <a:schemeClr val="tx2"/>
                </a:solidFill>
              </a:rPr>
              <a:t>Sąlygų gerinimas dviratininkams</a:t>
            </a:r>
          </a:p>
        </p:txBody>
      </p:sp>
      <p:sp>
        <p:nvSpPr>
          <p:cNvPr id="8" name="Antrinis pavadinimas 7"/>
          <p:cNvSpPr>
            <a:spLocks noGrp="1"/>
          </p:cNvSpPr>
          <p:nvPr>
            <p:ph sz="half" idx="1"/>
          </p:nvPr>
        </p:nvSpPr>
        <p:spPr>
          <a:xfrm>
            <a:off x="457200" y="1268761"/>
            <a:ext cx="5915000" cy="1080120"/>
          </a:xfrm>
        </p:spPr>
        <p:txBody>
          <a:bodyPr/>
          <a:lstStyle/>
          <a:p>
            <a:r>
              <a:rPr lang="lt-LT" dirty="0" smtClean="0">
                <a:solidFill>
                  <a:schemeClr val="tx1"/>
                </a:solidFill>
              </a:rPr>
              <a:t>Dviračių nuomos sistema (2016 m.)</a:t>
            </a:r>
          </a:p>
          <a:p>
            <a:r>
              <a:rPr lang="lt-LT" dirty="0" smtClean="0">
                <a:solidFill>
                  <a:schemeClr val="tx1"/>
                </a:solidFill>
              </a:rPr>
              <a:t>19 vietų mieste, po 8-10 dviračių</a:t>
            </a:r>
            <a:r>
              <a:rPr lang="lt-LT" dirty="0">
                <a:solidFill>
                  <a:schemeClr val="tx1"/>
                </a:solidFill>
              </a:rPr>
              <a:t/>
            </a:r>
            <a:br>
              <a:rPr lang="lt-LT" dirty="0">
                <a:solidFill>
                  <a:schemeClr val="tx1"/>
                </a:solidFill>
              </a:rPr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  <a:p>
            <a:endParaRPr lang="lt-LT" dirty="0"/>
          </a:p>
        </p:txBody>
      </p:sp>
      <p:pic>
        <p:nvPicPr>
          <p:cNvPr id="3" name="Turinio vietos rezervavimo ženklas 2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639" y="2420888"/>
            <a:ext cx="7136793" cy="4014445"/>
          </a:xfrm>
        </p:spPr>
      </p:pic>
    </p:spTree>
    <p:extLst>
      <p:ext uri="{BB962C8B-B14F-4D97-AF65-F5344CB8AC3E}">
        <p14:creationId xmlns:p14="http://schemas.microsoft.com/office/powerpoint/2010/main" val="229185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1625" cy="504056"/>
          </a:xfrm>
        </p:spPr>
        <p:txBody>
          <a:bodyPr/>
          <a:lstStyle/>
          <a:p>
            <a:r>
              <a:rPr lang="lt-LT" sz="2800" dirty="0" smtClean="0">
                <a:solidFill>
                  <a:schemeClr val="tx2"/>
                </a:solidFill>
              </a:rPr>
              <a:t>Esamas dviračių takų tinklas</a:t>
            </a:r>
            <a:endParaRPr lang="en-US" sz="2800" dirty="0" smtClean="0">
              <a:solidFill>
                <a:schemeClr val="tx2"/>
              </a:solidFill>
            </a:endParaRPr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aveikslėlis 4"/>
          <p:cNvPicPr/>
          <p:nvPr/>
        </p:nvPicPr>
        <p:blipFill rotWithShape="1">
          <a:blip r:embed="rId4"/>
          <a:srcRect l="28194" t="15266" r="1006" b="5107"/>
          <a:stretch/>
        </p:blipFill>
        <p:spPr bwMode="auto">
          <a:xfrm>
            <a:off x="791580" y="596815"/>
            <a:ext cx="7560840" cy="60889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2744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1188" y="332656"/>
            <a:ext cx="7921625" cy="360040"/>
          </a:xfrm>
        </p:spPr>
        <p:txBody>
          <a:bodyPr/>
          <a:lstStyle/>
          <a:p>
            <a:r>
              <a:rPr lang="lt-LT" sz="2800" dirty="0" smtClean="0">
                <a:solidFill>
                  <a:schemeClr val="tx2"/>
                </a:solidFill>
              </a:rPr>
              <a:t>Planuojamas dviračių takų tinklas</a:t>
            </a:r>
            <a:br>
              <a:rPr lang="lt-LT" sz="2800" dirty="0" smtClean="0">
                <a:solidFill>
                  <a:schemeClr val="tx2"/>
                </a:solidFill>
              </a:rPr>
            </a:br>
            <a:endParaRPr lang="en-US" sz="2800" dirty="0" smtClean="0">
              <a:solidFill>
                <a:schemeClr val="tx2"/>
              </a:solidFill>
            </a:endParaRPr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aveikslėlis 4"/>
          <p:cNvPicPr/>
          <p:nvPr/>
        </p:nvPicPr>
        <p:blipFill rotWithShape="1">
          <a:blip r:embed="rId4"/>
          <a:srcRect l="27400" t="7667" r="-402" b="6306"/>
          <a:stretch/>
        </p:blipFill>
        <p:spPr bwMode="auto">
          <a:xfrm>
            <a:off x="1043608" y="692696"/>
            <a:ext cx="7043117" cy="6049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8256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065268" cy="1008112"/>
          </a:xfrm>
        </p:spPr>
        <p:txBody>
          <a:bodyPr/>
          <a:lstStyle/>
          <a:p>
            <a:r>
              <a:rPr lang="lt-LT" dirty="0" smtClean="0">
                <a:solidFill>
                  <a:schemeClr val="tx2"/>
                </a:solidFill>
              </a:rPr>
              <a:t>LIKE BIKE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179512" y="1124744"/>
            <a:ext cx="8497316" cy="5328592"/>
          </a:xfrm>
        </p:spPr>
        <p:txBody>
          <a:bodyPr/>
          <a:lstStyle/>
          <a:p>
            <a:endParaRPr lang="lt-LT" sz="1600" b="1" i="1" dirty="0" smtClean="0">
              <a:hlinkClick r:id="rId4"/>
            </a:endParaRPr>
          </a:p>
          <a:p>
            <a:endParaRPr lang="lt-LT" sz="1600" i="1" dirty="0">
              <a:hlinkClick r:id="rId4"/>
            </a:endParaRPr>
          </a:p>
          <a:p>
            <a:r>
              <a:rPr lang="lt-LT" sz="1600" i="1" dirty="0" smtClean="0">
                <a:hlinkClick r:id="rId4"/>
              </a:rPr>
              <a:t>http</a:t>
            </a:r>
            <a:r>
              <a:rPr lang="lt-LT" sz="1600" i="1" dirty="0">
                <a:hlinkClick r:id="rId4"/>
              </a:rPr>
              <a:t>://</a:t>
            </a:r>
            <a:r>
              <a:rPr lang="lt-LT" sz="1600" i="1" dirty="0" smtClean="0">
                <a:hlinkClick r:id="rId4"/>
              </a:rPr>
              <a:t>likebike.kaunas.lt/</a:t>
            </a:r>
            <a:endParaRPr lang="lt-LT" sz="1600" i="1" dirty="0"/>
          </a:p>
          <a:p>
            <a:pPr marL="0" indent="0">
              <a:buNone/>
            </a:pPr>
            <a:r>
              <a:rPr lang="lt-LT" sz="1600" b="1" dirty="0" smtClean="0"/>
              <a:t>Žaliosios </a:t>
            </a:r>
            <a:r>
              <a:rPr lang="lt-LT" sz="1600" b="1" dirty="0"/>
              <a:t>dviratininkų juostos</a:t>
            </a:r>
          </a:p>
          <a:p>
            <a:r>
              <a:rPr lang="lt-LT" sz="1600" dirty="0" smtClean="0"/>
              <a:t>Žaliosios </a:t>
            </a:r>
            <a:r>
              <a:rPr lang="lt-LT" sz="1600" dirty="0"/>
              <a:t>juostos važiuojamojoje kelio dalyje </a:t>
            </a:r>
            <a:r>
              <a:rPr lang="lt-LT" sz="1600" dirty="0"/>
              <a:t>-</a:t>
            </a:r>
            <a:r>
              <a:rPr lang="lt-LT" sz="1600" dirty="0" smtClean="0"/>
              <a:t> </a:t>
            </a:r>
            <a:r>
              <a:rPr lang="lt-LT" sz="1600" dirty="0"/>
              <a:t>K. Donelaičio g., Kanto g., Nemuno g., Karo ligoninės g., </a:t>
            </a:r>
            <a:r>
              <a:rPr lang="lt-LT" sz="1600" dirty="0" err="1"/>
              <a:t>Kaunakiemio</a:t>
            </a:r>
            <a:r>
              <a:rPr lang="lt-LT" sz="1600" dirty="0"/>
              <a:t> g. </a:t>
            </a:r>
            <a:r>
              <a:rPr lang="lt-LT" sz="1600" dirty="0" err="1"/>
              <a:t>Griunvaldo</a:t>
            </a:r>
            <a:r>
              <a:rPr lang="lt-LT" sz="1600" dirty="0"/>
              <a:t> g., Kęstučio g., S. Daukanto.</a:t>
            </a:r>
          </a:p>
          <a:p>
            <a:r>
              <a:rPr lang="lt-LT" sz="1600" dirty="0"/>
              <a:t>Šia dviračio juosta leidžiama važiuoti </a:t>
            </a:r>
            <a:r>
              <a:rPr lang="lt-LT" sz="1600" b="1" dirty="0"/>
              <a:t>tik ta pačia kryptimi</a:t>
            </a:r>
            <a:r>
              <a:rPr lang="lt-LT" sz="1600" dirty="0"/>
              <a:t>, kuria vyksta kitų transporto priemonių eismas gretima eismo juosta</a:t>
            </a:r>
            <a:r>
              <a:rPr lang="lt-LT" sz="1600" dirty="0" smtClean="0"/>
              <a:t>.</a:t>
            </a:r>
          </a:p>
          <a:p>
            <a:pPr marL="0" indent="0">
              <a:buNone/>
            </a:pPr>
            <a:r>
              <a:rPr lang="lt-LT" sz="1600" b="1" dirty="0" smtClean="0"/>
              <a:t>„</a:t>
            </a:r>
            <a:r>
              <a:rPr lang="lt-LT" sz="1600" b="1" dirty="0"/>
              <a:t>ZONA 30“</a:t>
            </a:r>
          </a:p>
          <a:p>
            <a:r>
              <a:rPr lang="lt-LT" sz="1600" dirty="0"/>
              <a:t>Miesto centro gatvių atkarpose, kuriose dviračių eismas vyks kartu su automobiliais, įsigalios greičio ribojimas </a:t>
            </a:r>
            <a:r>
              <a:rPr lang="lt-LT" sz="1600" b="1" dirty="0"/>
              <a:t>iki 30 km/h</a:t>
            </a:r>
            <a:r>
              <a:rPr lang="lt-LT" sz="1600" dirty="0"/>
              <a:t> arba „zona 30“.  Iš viso bus pastatyta </a:t>
            </a:r>
            <a:r>
              <a:rPr lang="lt-LT" sz="1600" b="1" dirty="0"/>
              <a:t>60</a:t>
            </a:r>
            <a:r>
              <a:rPr lang="lt-LT" sz="1600" dirty="0"/>
              <a:t> greičio ribojimo ženklų:  V. Putvinskio g., A. Mickevičiaus g., Maironio g., I. Kanto g. atkarpoje nuo sankryžos su Kęstučio g. iki Laisvės al., Šiaulių g. Naujamiestyje įsigalios ramaus eismo „Zona 30“ </a:t>
            </a:r>
          </a:p>
          <a:p>
            <a:pPr marL="0" indent="0">
              <a:buNone/>
            </a:pPr>
            <a:r>
              <a:rPr lang="lt-LT" sz="1600" b="1" dirty="0"/>
              <a:t>GYVENAMOJI ZONA</a:t>
            </a:r>
          </a:p>
          <a:p>
            <a:r>
              <a:rPr lang="lt-LT" sz="1600" dirty="0"/>
              <a:t>Naujamiestyje ir Senamiestyje bus pastatyta </a:t>
            </a:r>
            <a:r>
              <a:rPr lang="lt-LT" sz="1600" b="1" dirty="0"/>
              <a:t>10</a:t>
            </a:r>
            <a:r>
              <a:rPr lang="lt-LT" sz="1600" dirty="0"/>
              <a:t> papildomų gyvenamosios zonos ženklų. Šiose teritorijose pėstieji turi pirmumo teisę prieš transporto priemones, jiems leidžiama vaikščioti važiuojamąja dalimi. Šioje zonoje draudžiama važiuoti didesniu </a:t>
            </a:r>
            <a:r>
              <a:rPr lang="lt-LT" sz="1600" b="1" dirty="0"/>
              <a:t>kaip 20 km/h greičiu.</a:t>
            </a:r>
            <a:r>
              <a:rPr lang="lt-LT" sz="1600" dirty="0"/>
              <a:t> Gyvenamosios zonos statusas bus nustatytas senamiestyje bei šių gatvių akligatviuose į Laisvės al.: L. Sapiegos g., dalyje Gedimino g., Laisvės al., Vasario 16 g</a:t>
            </a:r>
            <a:r>
              <a:rPr lang="lt-LT" sz="1600" dirty="0" smtClean="0"/>
              <a:t>.</a:t>
            </a:r>
            <a:endParaRPr lang="lt-LT" sz="16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591" y="980729"/>
            <a:ext cx="1296144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02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5268" cy="1008112"/>
          </a:xfrm>
        </p:spPr>
        <p:txBody>
          <a:bodyPr/>
          <a:lstStyle/>
          <a:p>
            <a:r>
              <a:rPr lang="lt-LT" dirty="0">
                <a:solidFill>
                  <a:schemeClr val="tx2"/>
                </a:solidFill>
              </a:rPr>
              <a:t>LIKE BIKE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>
              <a:buNone/>
            </a:pPr>
            <a:endParaRPr lang="lt-LT" sz="2400" b="1" dirty="0" smtClean="0"/>
          </a:p>
          <a:p>
            <a:pPr marL="0" indent="0">
              <a:buNone/>
            </a:pPr>
            <a:endParaRPr lang="lt-LT" sz="2400" b="1" dirty="0" smtClean="0"/>
          </a:p>
          <a:p>
            <a:pPr marL="0" indent="0">
              <a:buNone/>
            </a:pPr>
            <a:endParaRPr lang="lt-LT" sz="2400" b="1" dirty="0"/>
          </a:p>
          <a:p>
            <a:pPr marL="0" indent="0">
              <a:buNone/>
            </a:pPr>
            <a:r>
              <a:rPr lang="lt-LT" sz="2400" b="1" dirty="0" smtClean="0"/>
              <a:t>ŠALIGATVIAI</a:t>
            </a:r>
            <a:endParaRPr lang="lt-LT" sz="2400" b="1" dirty="0"/>
          </a:p>
          <a:p>
            <a:r>
              <a:rPr lang="lt-LT" sz="2400" dirty="0"/>
              <a:t>Ant šaligatvių prie sankryžų ir viešojo transporto stotelių bus įrengta </a:t>
            </a:r>
            <a:r>
              <a:rPr lang="lt-LT" sz="2400" b="1" dirty="0"/>
              <a:t>90 </a:t>
            </a:r>
            <a:r>
              <a:rPr lang="lt-LT" sz="2400" dirty="0"/>
              <a:t>užvažiavimų ir nuvažiavimų. Dar </a:t>
            </a:r>
            <a:r>
              <a:rPr lang="lt-LT" sz="2400" b="1" dirty="0"/>
              <a:t>200 </a:t>
            </a:r>
            <a:r>
              <a:rPr lang="lt-LT" sz="2400" dirty="0"/>
              <a:t>šaligatvio bortų bus nuleistų ir pritaikytų dviračių eismui.</a:t>
            </a:r>
          </a:p>
          <a:p>
            <a:pPr marL="0" indent="0">
              <a:buNone/>
            </a:pPr>
            <a:r>
              <a:rPr lang="lt-LT" sz="2400" b="1" dirty="0"/>
              <a:t>DVIRAČIŲ LAIKIKLIAI</a:t>
            </a:r>
          </a:p>
          <a:p>
            <a:r>
              <a:rPr lang="lt-LT" sz="2400" dirty="0"/>
              <a:t>Miesto centre, ties kultūrinėmis įstaigomis, kavinėmis, lankytinais objektais, bus įrengta </a:t>
            </a:r>
            <a:r>
              <a:rPr lang="lt-LT" sz="2400" b="1" dirty="0"/>
              <a:t>1000 </a:t>
            </a:r>
            <a:r>
              <a:rPr lang="lt-LT" sz="2400" dirty="0"/>
              <a:t>naujų dviračių laikiklių.</a:t>
            </a:r>
          </a:p>
          <a:p>
            <a:endParaRPr lang="lt-LT" sz="3600" i="1" dirty="0"/>
          </a:p>
          <a:p>
            <a:endParaRPr lang="lt-LT" sz="3600" i="1" dirty="0"/>
          </a:p>
          <a:p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62" y="980728"/>
            <a:ext cx="1666875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ntraštė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/>
              <a:t/>
            </a:r>
            <a:br>
              <a:rPr lang="lt-LT" sz="2000" dirty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/>
              <a:t/>
            </a:r>
            <a:br>
              <a:rPr lang="lt-LT" sz="2000" dirty="0"/>
            </a:br>
            <a:r>
              <a:rPr lang="lt-LT" sz="2400" dirty="0">
                <a:solidFill>
                  <a:schemeClr val="tx2"/>
                </a:solidFill>
              </a:rPr>
              <a:t>2014 m. Kauno miesto savivaldybė </a:t>
            </a:r>
            <a:r>
              <a:rPr lang="lt-LT" sz="2400" dirty="0" smtClean="0">
                <a:solidFill>
                  <a:schemeClr val="tx2"/>
                </a:solidFill>
              </a:rPr>
              <a:t>apdovanota </a:t>
            </a:r>
            <a:r>
              <a:rPr lang="lt-LT" sz="2400" dirty="0">
                <a:solidFill>
                  <a:schemeClr val="tx2"/>
                </a:solidFill>
              </a:rPr>
              <a:t>už dviračių infrastruktūros plėtrą ir važinėjimo dviračiais populiarinimą. Projekto „Mobile 2020" rengėjų įsteigtu prizu – miesto dviračiu – darbo reikalais </a:t>
            </a:r>
            <a:r>
              <a:rPr lang="lt-LT" sz="2400" dirty="0" smtClean="0">
                <a:solidFill>
                  <a:schemeClr val="tx2"/>
                </a:solidFill>
              </a:rPr>
              <a:t>gali </a:t>
            </a:r>
            <a:r>
              <a:rPr lang="lt-LT" sz="2400" dirty="0">
                <a:solidFill>
                  <a:schemeClr val="tx2"/>
                </a:solidFill>
              </a:rPr>
              <a:t>naudotis visi savivaldybės darbuotojai.</a:t>
            </a:r>
            <a:br>
              <a:rPr lang="lt-LT" sz="2400" dirty="0">
                <a:solidFill>
                  <a:schemeClr val="tx2"/>
                </a:solidFill>
              </a:rPr>
            </a:br>
            <a:r>
              <a:rPr lang="lt-LT" sz="2000" dirty="0"/>
              <a:t/>
            </a:r>
            <a:br>
              <a:rPr lang="lt-LT" sz="2000" dirty="0"/>
            </a:br>
            <a:endParaRPr lang="lt-LT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6041303" cy="4033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58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ntraštė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/>
              <a:t/>
            </a:r>
            <a:br>
              <a:rPr lang="lt-LT" sz="2000" dirty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/>
              <a:t/>
            </a:r>
            <a:br>
              <a:rPr lang="lt-LT" sz="2000" dirty="0"/>
            </a:br>
            <a:endParaRPr lang="lt-LT" sz="20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7920880" cy="4514056"/>
          </a:xfrm>
        </p:spPr>
        <p:txBody>
          <a:bodyPr/>
          <a:lstStyle/>
          <a:p>
            <a:r>
              <a:rPr lang="lt-LT" dirty="0">
                <a:solidFill>
                  <a:schemeClr val="tx2"/>
                </a:solidFill>
              </a:rPr>
              <a:t>2015 m. Susisiekimo ministerijoje kasmet skelbiamame konkurse „Dviračių miestas 2014“ triumfavo Kaunas, pripažintas miestu, labiausiai propaguojančiu dviračių transportą.</a:t>
            </a:r>
          </a:p>
          <a:p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40554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Ačiū už dėmesį !</a:t>
            </a: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7877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451</Words>
  <Application>Microsoft Office PowerPoint</Application>
  <PresentationFormat>Demonstracija ekrane (4:3)</PresentationFormat>
  <Paragraphs>80</Paragraphs>
  <Slides>21</Slides>
  <Notes>17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Office Theme</vt:lpstr>
      <vt:lpstr>Kauno miesto dviračių takų plėtra</vt:lpstr>
      <vt:lpstr>Dviračių transporto plėtra vyksta vadovaujantis:</vt:lpstr>
      <vt:lpstr>Darbo grupė dviračių transporto infrastruktūros plėtrai spręsti</vt:lpstr>
      <vt:lpstr>Dviračių eismo plėtros strategija </vt:lpstr>
      <vt:lpstr>      Kauno miesto dviračių takų specialusis planas </vt:lpstr>
      <vt:lpstr>  Vadovaujantis Kauno miesto dviračių specialiuoju planu iki 2017 m. įrengta apie 70 km dviračių takų  Rekreaciniai dviračių takai: Panemunės šilo, Kleboniškio miško, Ąžuolyno, Nemuno krantinės, Jonavos g., Neries krantinės, Draugystės parkas-Kalniečių parkas-Kleboniškis (apie 45 km)  Rajoniniai dviračių takai: Baltų pr.-Jotvingių g.-Kuršių g., Brastos g.-Raudondvario pl.-Gervių g., (apie 15 km)  Magistraliniai dviračių takai: Dalis Užnemunės g., Laisvės al., Veiverių g. (apie 10 km)  </vt:lpstr>
      <vt:lpstr>             Rekreaciniai dviračių takai: </vt:lpstr>
      <vt:lpstr>             Rajoniniai dviračių takai:</vt:lpstr>
      <vt:lpstr>            Magistraliniai dviračių takai:</vt:lpstr>
      <vt:lpstr>Sąlygų gerinimas dviratininkams</vt:lpstr>
      <vt:lpstr>Rekomenduojami dviračių stovai</vt:lpstr>
      <vt:lpstr>Sąlygų gerinimas dviratininkams</vt:lpstr>
      <vt:lpstr>Pandusai ant laiptų</vt:lpstr>
      <vt:lpstr>Sąlygų gerinimas dviratininkams</vt:lpstr>
      <vt:lpstr>Esamas dviračių takų tinklas</vt:lpstr>
      <vt:lpstr>Planuojamas dviračių takų tinklas </vt:lpstr>
      <vt:lpstr>LIKE BIKE</vt:lpstr>
      <vt:lpstr>LIKE BIKE</vt:lpstr>
      <vt:lpstr>     2014 m. Kauno miesto savivaldybė apdovanota už dviračių infrastruktūros plėtrą ir važinėjimo dviračiais populiarinimą. Projekto „Mobile 2020" rengėjų įsteigtu prizu – miesto dviračiu – darbo reikalais gali naudotis visi savivaldybės darbuotojai.  </vt:lpstr>
      <vt:lpstr>     </vt:lpstr>
      <vt:lpstr>Ačiū už dėmesį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PAVADINIMAS</dc:title>
  <dc:creator>Skrandis</dc:creator>
  <cp:lastModifiedBy>Inga Bendokienė</cp:lastModifiedBy>
  <cp:revision>68</cp:revision>
  <dcterms:created xsi:type="dcterms:W3CDTF">2015-01-20T18:56:09Z</dcterms:created>
  <dcterms:modified xsi:type="dcterms:W3CDTF">2017-10-25T16:16:25Z</dcterms:modified>
</cp:coreProperties>
</file>