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62" r:id="rId9"/>
    <p:sldId id="258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AA092E-50AE-4FCE-944C-8F500E2CDD65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040A55-9926-41AE-B4D2-E5ECD5D1480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368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092E-50AE-4FCE-944C-8F500E2CDD65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A55-9926-41AE-B4D2-E5ECD5D14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2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092E-50AE-4FCE-944C-8F500E2CDD65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A55-9926-41AE-B4D2-E5ECD5D14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4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092E-50AE-4FCE-944C-8F500E2CDD65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A55-9926-41AE-B4D2-E5ECD5D14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2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092E-50AE-4FCE-944C-8F500E2CDD65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A55-9926-41AE-B4D2-E5ECD5D1480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41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092E-50AE-4FCE-944C-8F500E2CDD65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A55-9926-41AE-B4D2-E5ECD5D14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5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092E-50AE-4FCE-944C-8F500E2CDD65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A55-9926-41AE-B4D2-E5ECD5D14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7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092E-50AE-4FCE-944C-8F500E2CDD65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A55-9926-41AE-B4D2-E5ECD5D14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8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092E-50AE-4FCE-944C-8F500E2CDD65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A55-9926-41AE-B4D2-E5ECD5D14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977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092E-50AE-4FCE-944C-8F500E2CDD65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A55-9926-41AE-B4D2-E5ECD5D14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51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092E-50AE-4FCE-944C-8F500E2CDD65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A55-9926-41AE-B4D2-E5ECD5D14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3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1AA092E-50AE-4FCE-944C-8F500E2CDD65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5040A55-9926-41AE-B4D2-E5ECD5D14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0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/>
              <a:t>Cycling culture in Lithuania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16688"/>
            <a:ext cx="9144000" cy="1655762"/>
          </a:xfrm>
        </p:spPr>
        <p:txBody>
          <a:bodyPr/>
          <a:lstStyle/>
          <a:p>
            <a:pPr algn="r"/>
            <a:r>
              <a:rPr lang="lt-LT" dirty="0"/>
              <a:t>Rūta, Eglė, Edminas, Aurimas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74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360" y="609600"/>
            <a:ext cx="9875520" cy="1356360"/>
          </a:xfrm>
        </p:spPr>
        <p:txBody>
          <a:bodyPr/>
          <a:lstStyle/>
          <a:p>
            <a:r>
              <a:rPr lang="en-US" dirty="0"/>
              <a:t>Critical Mass (cycling)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360" y="1965960"/>
            <a:ext cx="5359400" cy="4038600"/>
          </a:xfrm>
        </p:spPr>
        <p:txBody>
          <a:bodyPr/>
          <a:lstStyle/>
          <a:p>
            <a:pPr algn="just"/>
            <a:r>
              <a:rPr lang="en-US" dirty="0"/>
              <a:t>Critical Mass is a cycling event typically held on the last Friday of every month; its purpose is not usually formalized beyond the direct action of meeting at a set location and time and traveling as a group through city or town streets on bikes.</a:t>
            </a:r>
            <a:endParaRPr lang="lt-LT" dirty="0"/>
          </a:p>
          <a:p>
            <a:pPr algn="just"/>
            <a:r>
              <a:rPr lang="en-US" dirty="0"/>
              <a:t>Critical Mass has been described as "monthly political-protest rides", and characterized as being part of a social movement. It has been described as a "monthly protest by cyclists reclaiming the streets.</a:t>
            </a:r>
            <a:endParaRPr lang="lt-LT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299" y="1564024"/>
            <a:ext cx="5644457" cy="343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7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just">
              <a:buNone/>
            </a:pPr>
            <a:r>
              <a:rPr lang="en-US" dirty="0"/>
              <a:t>The length of bike roads in the biggest cities of Lithuania: </a:t>
            </a:r>
          </a:p>
          <a:p>
            <a:pPr algn="just"/>
            <a:r>
              <a:rPr lang="en-US" dirty="0"/>
              <a:t>Vilnius – 111 km (2017)</a:t>
            </a:r>
          </a:p>
          <a:p>
            <a:pPr algn="just"/>
            <a:r>
              <a:rPr lang="en-US" dirty="0"/>
              <a:t>Kaunas – 62,2 km (2016)</a:t>
            </a:r>
          </a:p>
          <a:p>
            <a:pPr algn="just"/>
            <a:r>
              <a:rPr lang="en-US" dirty="0" err="1"/>
              <a:t>Klaipėda</a:t>
            </a:r>
            <a:r>
              <a:rPr lang="en-US" dirty="0"/>
              <a:t> – 95,5 km (2013)</a:t>
            </a:r>
          </a:p>
        </p:txBody>
      </p:sp>
    </p:spTree>
    <p:extLst>
      <p:ext uri="{BB962C8B-B14F-4D97-AF65-F5344CB8AC3E}">
        <p14:creationId xmlns:p14="http://schemas.microsoft.com/office/powerpoint/2010/main" val="323680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777" y="3275843"/>
            <a:ext cx="5760112" cy="3240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83" y="470517"/>
            <a:ext cx="5628837" cy="32759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3" y="2846704"/>
            <a:ext cx="5308600" cy="35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101340"/>
            <a:ext cx="4737100" cy="3154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" y="3018371"/>
            <a:ext cx="4978192" cy="3320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387031"/>
            <a:ext cx="46609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03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95300"/>
            <a:ext cx="6901180" cy="363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0" y="2593975"/>
            <a:ext cx="50927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41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415" y="464080"/>
            <a:ext cx="6311900" cy="1356360"/>
          </a:xfrm>
        </p:spPr>
        <p:txBody>
          <a:bodyPr/>
          <a:lstStyle/>
          <a:p>
            <a:r>
              <a:rPr lang="lt-LT" dirty="0"/>
              <a:t>Traveling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415" y="2084283"/>
            <a:ext cx="4195585" cy="4038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public transport </a:t>
            </a:r>
            <a:r>
              <a:rPr lang="lt-LT" dirty="0"/>
              <a:t>(</a:t>
            </a:r>
            <a:r>
              <a:rPr lang="en-US" dirty="0"/>
              <a:t>buses and trolleys</a:t>
            </a:r>
            <a:r>
              <a:rPr lang="lt-LT" dirty="0"/>
              <a:t>)</a:t>
            </a:r>
            <a:r>
              <a:rPr lang="en-US" dirty="0"/>
              <a:t> and intercity buses (if they are adapted) you can carry a bike for free.</a:t>
            </a:r>
          </a:p>
          <a:p>
            <a:r>
              <a:rPr lang="en-US" dirty="0"/>
              <a:t>Although, carrying a bike in a train costs.</a:t>
            </a:r>
          </a:p>
          <a:p>
            <a:r>
              <a:rPr lang="en-US" dirty="0"/>
              <a:t>For example, by taking a train from Kaunas to Vilnius or vice versa, the ticket for a one person with a bike costs</a:t>
            </a:r>
            <a:r>
              <a:rPr lang="lt-LT" dirty="0"/>
              <a:t> 9,24 euro,</a:t>
            </a:r>
            <a:r>
              <a:rPr lang="en-US" dirty="0"/>
              <a:t> while without one </a:t>
            </a:r>
            <a:r>
              <a:rPr lang="lt-LT" dirty="0"/>
              <a:t>– 6,27 euro.</a:t>
            </a:r>
            <a:br>
              <a:rPr lang="lt-LT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008" y="355387"/>
            <a:ext cx="5567187" cy="313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008" y="4103583"/>
            <a:ext cx="4008614" cy="2405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02" y="2220067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02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4DDB7F0-DC63-4850-AC26-C9FF26576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Cyclocity</a:t>
            </a:r>
            <a:r>
              <a:rPr lang="en-US" dirty="0"/>
              <a:t> Vilnius”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4BB37D1-23AD-46E0-8A30-4A31BE9DF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“</a:t>
            </a:r>
            <a:r>
              <a:rPr lang="en-US" dirty="0" err="1"/>
              <a:t>Cyclocity</a:t>
            </a:r>
            <a:r>
              <a:rPr lang="en-US" dirty="0"/>
              <a:t> Vilnius” is the first bicycle system in Lithuania, which was installed in Vilnius in 2012</a:t>
            </a:r>
          </a:p>
          <a:p>
            <a:pPr algn="just"/>
            <a:r>
              <a:rPr lang="en-US" dirty="0"/>
              <a:t>This means of transport helps to reduce the city’s pollution – it is estimated that by choosing a bike instead of their car in the year 2016, users of “</a:t>
            </a:r>
            <a:r>
              <a:rPr lang="en-US" dirty="0" err="1"/>
              <a:t>Cyclocity</a:t>
            </a:r>
            <a:r>
              <a:rPr lang="en-US" dirty="0"/>
              <a:t> Vilnius” saved the city from 80 000 kg of CO2 waste.</a:t>
            </a:r>
          </a:p>
        </p:txBody>
      </p:sp>
    </p:spTree>
    <p:extLst>
      <p:ext uri="{BB962C8B-B14F-4D97-AF65-F5344CB8AC3E}">
        <p14:creationId xmlns:p14="http://schemas.microsoft.com/office/powerpoint/2010/main" val="3774924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Cyclocity Vilnius statistics (2013 m.)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66900"/>
            <a:ext cx="9872871" cy="4279900"/>
          </a:xfrm>
        </p:spPr>
        <p:txBody>
          <a:bodyPr>
            <a:normAutofit/>
          </a:bodyPr>
          <a:lstStyle/>
          <a:p>
            <a:pPr algn="just"/>
            <a:r>
              <a:rPr lang="lt-LT" dirty="0"/>
              <a:t>49</a:t>
            </a:r>
            <a:r>
              <a:rPr lang="en-US" dirty="0"/>
              <a:t>%</a:t>
            </a:r>
            <a:r>
              <a:rPr lang="lt-LT" dirty="0"/>
              <a:t> </a:t>
            </a:r>
            <a:r>
              <a:rPr lang="en-US" dirty="0"/>
              <a:t>of users are in the age group of </a:t>
            </a:r>
            <a:r>
              <a:rPr lang="lt-LT" dirty="0"/>
              <a:t>26- 35</a:t>
            </a:r>
            <a:r>
              <a:rPr lang="en-US" dirty="0"/>
              <a:t> years old;</a:t>
            </a:r>
            <a:endParaRPr lang="lt-LT" dirty="0"/>
          </a:p>
          <a:p>
            <a:pPr algn="just"/>
            <a:r>
              <a:rPr lang="pl-PL" dirty="0"/>
              <a:t>61</a:t>
            </a:r>
            <a:r>
              <a:rPr lang="en-US" dirty="0"/>
              <a:t>%</a:t>
            </a:r>
            <a:r>
              <a:rPr lang="pl-PL" dirty="0"/>
              <a:t>. – </a:t>
            </a:r>
            <a:r>
              <a:rPr lang="en-US" dirty="0"/>
              <a:t>men</a:t>
            </a:r>
            <a:r>
              <a:rPr lang="pl-PL" dirty="0"/>
              <a:t>, 39</a:t>
            </a:r>
            <a:r>
              <a:rPr lang="en-US" dirty="0"/>
              <a:t>%</a:t>
            </a:r>
            <a:r>
              <a:rPr lang="pl-PL" dirty="0"/>
              <a:t> – </a:t>
            </a:r>
            <a:r>
              <a:rPr lang="en-US" dirty="0"/>
              <a:t>women;</a:t>
            </a:r>
            <a:endParaRPr lang="lt-LT" dirty="0"/>
          </a:p>
          <a:p>
            <a:pPr algn="just"/>
            <a:r>
              <a:rPr lang="en-US" dirty="0"/>
              <a:t>One bike was used approximately 7 times per day;</a:t>
            </a:r>
            <a:endParaRPr lang="lt-LT" dirty="0"/>
          </a:p>
          <a:p>
            <a:pPr algn="just"/>
            <a:r>
              <a:rPr lang="lt-LT" dirty="0"/>
              <a:t>58</a:t>
            </a:r>
            <a:r>
              <a:rPr lang="en-US" dirty="0"/>
              <a:t>% of users’ trip duration was </a:t>
            </a:r>
            <a:r>
              <a:rPr lang="lt-LT" dirty="0"/>
              <a:t>2-10 min</a:t>
            </a:r>
            <a:r>
              <a:rPr lang="en-US" dirty="0"/>
              <a:t>;</a:t>
            </a:r>
            <a:endParaRPr lang="lt-LT" dirty="0"/>
          </a:p>
          <a:p>
            <a:pPr algn="just"/>
            <a:r>
              <a:rPr lang="lt-LT" dirty="0"/>
              <a:t>93</a:t>
            </a:r>
            <a:r>
              <a:rPr lang="en-US" dirty="0"/>
              <a:t>%</a:t>
            </a:r>
            <a:r>
              <a:rPr lang="lt-LT" dirty="0"/>
              <a:t> </a:t>
            </a:r>
            <a:r>
              <a:rPr lang="en-US" dirty="0"/>
              <a:t>of users’ trip duration was least than </a:t>
            </a:r>
            <a:r>
              <a:rPr lang="lt-LT" dirty="0"/>
              <a:t>30 min</a:t>
            </a:r>
            <a:r>
              <a:rPr lang="en-US" dirty="0"/>
              <a:t>;</a:t>
            </a:r>
            <a:endParaRPr lang="lt-LT" dirty="0"/>
          </a:p>
          <a:p>
            <a:pPr algn="just"/>
            <a:r>
              <a:rPr lang="lt-LT" dirty="0"/>
              <a:t>30</a:t>
            </a:r>
            <a:r>
              <a:rPr lang="en-US" dirty="0"/>
              <a:t>% of users use a bike</a:t>
            </a:r>
            <a:r>
              <a:rPr lang="lt-LT" dirty="0"/>
              <a:t> </a:t>
            </a:r>
            <a:r>
              <a:rPr lang="en-US" dirty="0"/>
              <a:t>for traveling to/from work;</a:t>
            </a:r>
            <a:endParaRPr lang="lt-LT" dirty="0"/>
          </a:p>
          <a:p>
            <a:pPr algn="just"/>
            <a:r>
              <a:rPr lang="lt-LT" dirty="0"/>
              <a:t>27</a:t>
            </a:r>
            <a:r>
              <a:rPr lang="en-US" dirty="0"/>
              <a:t>% of users use a bike in worktime to do business around the city;</a:t>
            </a:r>
          </a:p>
          <a:p>
            <a:pPr algn="just"/>
            <a:r>
              <a:rPr lang="lt-LT" dirty="0"/>
              <a:t>28</a:t>
            </a:r>
            <a:r>
              <a:rPr lang="en-US" dirty="0"/>
              <a:t>% of users use a bike for leisure;</a:t>
            </a:r>
            <a:endParaRPr lang="lt-LT" dirty="0"/>
          </a:p>
          <a:p>
            <a:pPr algn="just"/>
            <a:r>
              <a:rPr lang="en-US" dirty="0"/>
              <a:t>“</a:t>
            </a:r>
            <a:r>
              <a:rPr lang="en-US" dirty="0" err="1"/>
              <a:t>CycloCity</a:t>
            </a:r>
            <a:r>
              <a:rPr lang="en-US" dirty="0"/>
              <a:t> Vilnius” service was rated </a:t>
            </a:r>
            <a:r>
              <a:rPr lang="lt-LT" dirty="0"/>
              <a:t>9,08 </a:t>
            </a:r>
            <a:r>
              <a:rPr lang="en-US" dirty="0"/>
              <a:t>points by its users</a:t>
            </a:r>
            <a:r>
              <a:rPr lang="lt-LT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83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635000"/>
            <a:ext cx="9875520" cy="1356360"/>
          </a:xfrm>
        </p:spPr>
        <p:txBody>
          <a:bodyPr/>
          <a:lstStyle/>
          <a:p>
            <a:r>
              <a:rPr lang="lt-LT" dirty="0"/>
              <a:t>Prices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778000"/>
            <a:ext cx="5880100" cy="436880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lt-LT" dirty="0" err="1"/>
              <a:t>Cyclocity</a:t>
            </a:r>
            <a:r>
              <a:rPr lang="lt-LT" dirty="0"/>
              <a:t> </a:t>
            </a:r>
            <a:r>
              <a:rPr lang="en-US" dirty="0"/>
              <a:t>and </a:t>
            </a:r>
            <a:r>
              <a:rPr lang="lt-LT" dirty="0" err="1"/>
              <a:t>CityBee</a:t>
            </a:r>
            <a:r>
              <a:rPr lang="lt-LT" dirty="0"/>
              <a:t> </a:t>
            </a:r>
            <a:r>
              <a:rPr lang="en-US" dirty="0"/>
              <a:t>prices</a:t>
            </a:r>
            <a:r>
              <a:rPr lang="lt-LT" dirty="0"/>
              <a:t>: </a:t>
            </a:r>
          </a:p>
          <a:p>
            <a:pPr algn="just"/>
            <a:r>
              <a:rPr lang="lt-LT" dirty="0"/>
              <a:t>12 m</a:t>
            </a:r>
            <a:r>
              <a:rPr lang="en-US" dirty="0" err="1"/>
              <a:t>onths</a:t>
            </a:r>
            <a:r>
              <a:rPr lang="lt-LT" dirty="0"/>
              <a:t> - 19,90 EUR, </a:t>
            </a:r>
            <a:r>
              <a:rPr lang="en-US" dirty="0"/>
              <a:t>for youth (</a:t>
            </a:r>
            <a:r>
              <a:rPr lang="lt-LT" dirty="0"/>
              <a:t>14</a:t>
            </a:r>
            <a:r>
              <a:rPr lang="en-US" dirty="0"/>
              <a:t>-</a:t>
            </a:r>
            <a:r>
              <a:rPr lang="lt-LT" dirty="0"/>
              <a:t>26 </a:t>
            </a:r>
            <a:r>
              <a:rPr lang="en-US" dirty="0"/>
              <a:t>years old)</a:t>
            </a:r>
            <a:r>
              <a:rPr lang="lt-LT" dirty="0"/>
              <a:t> - 13,90 EUR</a:t>
            </a:r>
            <a:r>
              <a:rPr lang="en-US" dirty="0"/>
              <a:t>;</a:t>
            </a:r>
            <a:endParaRPr lang="lt-LT" dirty="0"/>
          </a:p>
          <a:p>
            <a:pPr algn="just"/>
            <a:r>
              <a:rPr lang="lt-LT" dirty="0"/>
              <a:t>30 d</a:t>
            </a:r>
            <a:r>
              <a:rPr lang="en-US" dirty="0" err="1"/>
              <a:t>ays</a:t>
            </a:r>
            <a:r>
              <a:rPr lang="lt-LT" dirty="0"/>
              <a:t> - 3,90 EUR;</a:t>
            </a:r>
          </a:p>
          <a:p>
            <a:pPr algn="just"/>
            <a:r>
              <a:rPr lang="lt-LT" dirty="0"/>
              <a:t>3 d</a:t>
            </a:r>
            <a:r>
              <a:rPr lang="en-US" dirty="0" err="1"/>
              <a:t>ays</a:t>
            </a:r>
            <a:r>
              <a:rPr lang="lt-LT" dirty="0"/>
              <a:t> 2,90 EUR; </a:t>
            </a:r>
          </a:p>
          <a:p>
            <a:pPr algn="just"/>
            <a:r>
              <a:rPr lang="en-US" dirty="0"/>
              <a:t>Despite of which type of membership you have,</a:t>
            </a:r>
            <a:r>
              <a:rPr lang="lt-LT" dirty="0"/>
              <a:t> </a:t>
            </a:r>
            <a:r>
              <a:rPr lang="en-US" dirty="0"/>
              <a:t>every firs 30 minutes of a trip are free</a:t>
            </a:r>
            <a:r>
              <a:rPr lang="lt-LT" dirty="0"/>
              <a:t>.</a:t>
            </a:r>
            <a:r>
              <a:rPr lang="en-US" dirty="0"/>
              <a:t> After that, the traveling is charged by appropriate tariff:</a:t>
            </a:r>
            <a:r>
              <a:rPr lang="lt-LT" dirty="0"/>
              <a:t> </a:t>
            </a:r>
            <a:r>
              <a:rPr lang="en-US" dirty="0"/>
              <a:t>the second 30 min costs </a:t>
            </a:r>
            <a:r>
              <a:rPr lang="lt-LT" dirty="0"/>
              <a:t>0,39 EUR, </a:t>
            </a:r>
            <a:r>
              <a:rPr lang="en-US" dirty="0"/>
              <a:t>third</a:t>
            </a:r>
            <a:r>
              <a:rPr lang="lt-LT" dirty="0"/>
              <a:t> - 1,39 EUR, </a:t>
            </a:r>
            <a:r>
              <a:rPr lang="en-US" dirty="0"/>
              <a:t>fourth and later </a:t>
            </a:r>
            <a:r>
              <a:rPr lang="lt-LT" dirty="0"/>
              <a:t>- 3,39 EUR.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0" y="416560"/>
            <a:ext cx="4199467" cy="314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73" y="3784600"/>
            <a:ext cx="3901440" cy="260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7398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247</TotalTime>
  <Words>440</Words>
  <Application>Microsoft Office PowerPoint</Application>
  <PresentationFormat>Plačiaekranė</PresentationFormat>
  <Paragraphs>33</Paragraphs>
  <Slides>10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3" baseType="lpstr">
      <vt:lpstr>Arial</vt:lpstr>
      <vt:lpstr>Corbel</vt:lpstr>
      <vt:lpstr>Basis</vt:lpstr>
      <vt:lpstr>Cycling culture in Lithuania</vt:lpstr>
      <vt:lpstr>Introduction</vt:lpstr>
      <vt:lpstr>„PowerPoint“ pateiktis</vt:lpstr>
      <vt:lpstr>„PowerPoint“ pateiktis</vt:lpstr>
      <vt:lpstr>„PowerPoint“ pateiktis</vt:lpstr>
      <vt:lpstr>Traveling</vt:lpstr>
      <vt:lpstr>“Cyclocity Vilnius”</vt:lpstr>
      <vt:lpstr>Cyclocity Vilnius statistics (2013 m.)</vt:lpstr>
      <vt:lpstr>Prices</vt:lpstr>
      <vt:lpstr>Critical Mass (cycling)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Cycling culture in Lithuania</dc:title>
  <dc:creator>Rūta Čekanavičiūtė</dc:creator>
  <cp:lastModifiedBy>Eglė Sakalauskaitė</cp:lastModifiedBy>
  <cp:revision>24</cp:revision>
  <dcterms:created xsi:type="dcterms:W3CDTF">2017-10-21T14:15:17Z</dcterms:created>
  <dcterms:modified xsi:type="dcterms:W3CDTF">2017-10-23T12:50:52Z</dcterms:modified>
</cp:coreProperties>
</file>