
<file path=[Content_Types].xml><?xml version="1.0" encoding="utf-8"?>
<Types xmlns="http://schemas.openxmlformats.org/package/2006/content-types">
  <Default Extension="xml" ContentType="application/xml"/>
  <Default Extension="jpg" ContentType="image/jpeg"/>
  <Default Extension="mp3" ContentType="audio/mpeg"/>
  <Default Extension="mp4" ContentType="video/mp4"/>
  <Default Extension="jpeg" ContentType="image/jpeg"/>
  <Default Extension="rels" ContentType="application/vnd.openxmlformats-package.relationships+xml"/>
  <Default Extension="gif" ContentType="image/gif"/>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7"/>
  </p:notesMasterIdLst>
  <p:sldIdLst>
    <p:sldId id="256" r:id="rId2"/>
    <p:sldId id="257" r:id="rId3"/>
    <p:sldId id="259" r:id="rId4"/>
    <p:sldId id="262" r:id="rId5"/>
    <p:sldId id="264" r:id="rId6"/>
    <p:sldId id="258" r:id="rId7"/>
    <p:sldId id="263" r:id="rId8"/>
    <p:sldId id="261" r:id="rId9"/>
    <p:sldId id="267" r:id="rId10"/>
    <p:sldId id="269" r:id="rId11"/>
    <p:sldId id="268" r:id="rId12"/>
    <p:sldId id="265" r:id="rId13"/>
    <p:sldId id="260" r:id="rId14"/>
    <p:sldId id="271" r:id="rId15"/>
    <p:sldId id="270" r:id="rId1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p:restoredTop sz="89660"/>
  </p:normalViewPr>
  <p:slideViewPr>
    <p:cSldViewPr snapToGrid="0" snapToObjects="1">
      <p:cViewPr varScale="1">
        <p:scale>
          <a:sx n="100" d="100"/>
          <a:sy n="100" d="100"/>
        </p:scale>
        <p:origin x="1000" y="1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theme" Target="theme/theme1.xml"/><Relationship Id="rId21"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B0D4B1F-F54E-E641-8AB8-431F013B996C}" type="datetimeFigureOut">
              <a:rPr lang="en-US" smtClean="0"/>
              <a:t>10/24/17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C9BDFD5-9CB3-764C-9B68-BD2444838593}" type="slidenum">
              <a:rPr lang="en-US" smtClean="0"/>
              <a:t>‹#›</a:t>
            </a:fld>
            <a:endParaRPr lang="en-US"/>
          </a:p>
        </p:txBody>
      </p:sp>
    </p:spTree>
    <p:extLst>
      <p:ext uri="{BB962C8B-B14F-4D97-AF65-F5344CB8AC3E}">
        <p14:creationId xmlns:p14="http://schemas.microsoft.com/office/powerpoint/2010/main" val="21194691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 Id="rId3" Type="http://schemas.openxmlformats.org/officeDocument/2006/relationships/hyperlink" Target="http://amhistory.si.edu/onthemove/themes/story_69_2.html" TargetMode="Externa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3</a:t>
            </a:fld>
            <a:endParaRPr lang="en-US"/>
          </a:p>
        </p:txBody>
      </p:sp>
    </p:spTree>
    <p:extLst>
      <p:ext uri="{BB962C8B-B14F-4D97-AF65-F5344CB8AC3E}">
        <p14:creationId xmlns:p14="http://schemas.microsoft.com/office/powerpoint/2010/main" val="1607003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fontAlgn="base"/>
            <a:r>
              <a:rPr lang="en-US" sz="1200" b="0" i="0" kern="1200" dirty="0" smtClean="0">
                <a:solidFill>
                  <a:schemeClr val="tx1"/>
                </a:solidFill>
                <a:effectLst/>
                <a:latin typeface="+mn-lt"/>
                <a:ea typeface="+mn-ea"/>
                <a:cs typeface="+mn-cs"/>
              </a:rPr>
              <a:t>Weighing in at 5e. 0 lbs. (23 kilograms), this bicycle ancestor featured two wooden wheels attached to a wooden frame. Riders sat on an upholstered leather saddle nailed to the frame and steered the vehicle with a rudimentary set of wooden handlebars. There were no gears and no pedals, as riders simply pushed the device forward with their feet.</a:t>
            </a:r>
          </a:p>
          <a:p>
            <a:pPr fontAlgn="base"/>
            <a:r>
              <a:rPr lang="en-US" sz="1200" b="0" i="0" kern="1200" dirty="0" err="1" smtClean="0">
                <a:solidFill>
                  <a:schemeClr val="tx1"/>
                </a:solidFill>
                <a:effectLst/>
                <a:latin typeface="+mn-lt"/>
                <a:ea typeface="+mn-ea"/>
                <a:cs typeface="+mn-cs"/>
              </a:rPr>
              <a:t>Drais</a:t>
            </a:r>
            <a:r>
              <a:rPr lang="en-US" sz="1200" b="0" i="0" kern="1200" dirty="0" smtClean="0">
                <a:solidFill>
                  <a:schemeClr val="tx1"/>
                </a:solidFill>
                <a:effectLst/>
                <a:latin typeface="+mn-lt"/>
                <a:ea typeface="+mn-ea"/>
                <a:cs typeface="+mn-cs"/>
              </a:rPr>
              <a:t> took his invention to France and to England, where it became popular. A British coach maker named Denis Johnson marketed his own version, called "pedestrian curricles," to London's pleasure-seeking aristocrats. Hobby horses enjoyed several years of success before they were banned from sidewalks as a danger to pedestrians. The fad passed, and by the 1820s, the </a:t>
            </a:r>
            <a:r>
              <a:rPr lang="en-US" sz="1200" b="0" i="0" u="none" strike="noStrike" kern="1200" dirty="0" smtClean="0">
                <a:solidFill>
                  <a:schemeClr val="tx1"/>
                </a:solidFill>
                <a:effectLst/>
                <a:latin typeface="+mn-lt"/>
                <a:ea typeface="+mn-ea"/>
                <a:cs typeface="+mn-cs"/>
                <a:hlinkClick r:id="rId3"/>
              </a:rPr>
              <a:t>vehicles were rarely seen</a:t>
            </a:r>
            <a:r>
              <a:rPr lang="en-US" sz="1200" b="0" i="0" kern="1200" dirty="0" smtClean="0">
                <a:solidFill>
                  <a:schemeClr val="tx1"/>
                </a:solidFill>
                <a:effectLst/>
                <a:latin typeface="+mn-lt"/>
                <a:ea typeface="+mn-ea"/>
                <a:cs typeface="+mn-cs"/>
              </a:rPr>
              <a:t>, according to the National Museum of American History (NMAH).</a:t>
            </a:r>
          </a:p>
          <a:p>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4</a:t>
            </a:fld>
            <a:endParaRPr lang="en-US"/>
          </a:p>
        </p:txBody>
      </p:sp>
    </p:spTree>
    <p:extLst>
      <p:ext uri="{BB962C8B-B14F-4D97-AF65-F5344CB8AC3E}">
        <p14:creationId xmlns:p14="http://schemas.microsoft.com/office/powerpoint/2010/main" val="1297110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5</a:t>
            </a:fld>
            <a:endParaRPr lang="en-US"/>
          </a:p>
        </p:txBody>
      </p:sp>
    </p:spTree>
    <p:extLst>
      <p:ext uri="{BB962C8B-B14F-4D97-AF65-F5344CB8AC3E}">
        <p14:creationId xmlns:p14="http://schemas.microsoft.com/office/powerpoint/2010/main" val="1905418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6</a:t>
            </a:fld>
            <a:endParaRPr lang="en-US"/>
          </a:p>
        </p:txBody>
      </p:sp>
    </p:spTree>
    <p:extLst>
      <p:ext uri="{BB962C8B-B14F-4D97-AF65-F5344CB8AC3E}">
        <p14:creationId xmlns:p14="http://schemas.microsoft.com/office/powerpoint/2010/main" val="52619843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0" i="0" kern="1200" dirty="0" err="1" smtClean="0">
                <a:solidFill>
                  <a:schemeClr val="tx1"/>
                </a:solidFill>
                <a:effectLst/>
                <a:latin typeface="+mn-lt"/>
                <a:ea typeface="+mn-ea"/>
                <a:cs typeface="+mn-cs"/>
              </a:rPr>
              <a:t>Drais</a:t>
            </a:r>
            <a:r>
              <a:rPr lang="en-US" sz="1200" b="0" i="0" kern="1200" dirty="0" smtClean="0">
                <a:solidFill>
                  <a:schemeClr val="tx1"/>
                </a:solidFill>
                <a:effectLst/>
                <a:latin typeface="+mn-lt"/>
                <a:ea typeface="+mn-ea"/>
                <a:cs typeface="+mn-cs"/>
              </a:rPr>
              <a:t> built his machine in response to a very serious problem — a dearth of real horses. In 1815, Mount </a:t>
            </a:r>
            <a:r>
              <a:rPr lang="en-US" sz="1200" b="0" i="0" kern="1200" dirty="0" err="1" smtClean="0">
                <a:solidFill>
                  <a:schemeClr val="tx1"/>
                </a:solidFill>
                <a:effectLst/>
                <a:latin typeface="+mn-lt"/>
                <a:ea typeface="+mn-ea"/>
                <a:cs typeface="+mn-cs"/>
              </a:rPr>
              <a:t>Tambora</a:t>
            </a:r>
            <a:r>
              <a:rPr lang="en-US" sz="1200" b="0" i="0" kern="1200" dirty="0" smtClean="0">
                <a:solidFill>
                  <a:schemeClr val="tx1"/>
                </a:solidFill>
                <a:effectLst/>
                <a:latin typeface="+mn-lt"/>
                <a:ea typeface="+mn-ea"/>
                <a:cs typeface="+mn-cs"/>
              </a:rPr>
              <a:t>, in Indonesia, erupted and the ash cloud dispersed around the world a lowered global temperatures. Crops failed and animals, including horses, died of starvation.</a:t>
            </a:r>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7</a:t>
            </a:fld>
            <a:endParaRPr lang="en-US"/>
          </a:p>
        </p:txBody>
      </p:sp>
    </p:spTree>
    <p:extLst>
      <p:ext uri="{BB962C8B-B14F-4D97-AF65-F5344CB8AC3E}">
        <p14:creationId xmlns:p14="http://schemas.microsoft.com/office/powerpoint/2010/main" val="66669553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which was called velocipede by its manufacturers. "" refers to the extremely uncomfortable ride, which was caused by the stiff wrought-iron frame and wooden </a:t>
            </a:r>
            <a:r>
              <a:rPr lang="en-US" dirty="0" err="1" smtClean="0"/>
              <a:t>wheelssurrounded</a:t>
            </a:r>
            <a:r>
              <a:rPr lang="en-US" dirty="0" smtClean="0"/>
              <a:t> by tires made of iron.</a:t>
            </a:r>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9</a:t>
            </a:fld>
            <a:endParaRPr lang="en-US"/>
          </a:p>
        </p:txBody>
      </p:sp>
    </p:spTree>
    <p:extLst>
      <p:ext uri="{BB962C8B-B14F-4D97-AF65-F5344CB8AC3E}">
        <p14:creationId xmlns:p14="http://schemas.microsoft.com/office/powerpoint/2010/main" val="15188041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smtClean="0">
                <a:solidFill>
                  <a:schemeClr val="tx1"/>
                </a:solidFill>
                <a:effectLst/>
                <a:latin typeface="+mn-lt"/>
                <a:ea typeface="+mn-ea"/>
                <a:cs typeface="+mn-cs"/>
              </a:rPr>
              <a:t>As women learned to ride bicycles they not only gained physical mobility that broadened their horizons beyond the neighborhoods in which they lived, they discovered a new-found sense of freedom of movement, a freedom previously circumscribed by the cumbersome fashions of the Victorian era as well as by Victorian sensibilities. The restrictive clothing of the era -- corsets, long, heavy, multi-layered skirts worn over petticoats or hoop, and long sleeved shirts with high collars -- inhibited freedom of movement and seemed to symbolize the constricted lives women of the 1890s were expected to lead. Such clothing was inimical to even modest forms of exercise or exertion. Cycling required a more practical, rational form of dress, and large billowing skirts and corsets started to give way to bloomers -- baggy trousers, sometimes called a divided skirt, cinched at the knee. </a:t>
            </a:r>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12</a:t>
            </a:fld>
            <a:endParaRPr lang="en-US"/>
          </a:p>
        </p:txBody>
      </p:sp>
    </p:spTree>
    <p:extLst>
      <p:ext uri="{BB962C8B-B14F-4D97-AF65-F5344CB8AC3E}">
        <p14:creationId xmlns:p14="http://schemas.microsoft.com/office/powerpoint/2010/main" val="11007377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C9BDFD5-9CB3-764C-9B68-BD2444838593}" type="slidenum">
              <a:rPr lang="en-US" smtClean="0"/>
              <a:t>14</a:t>
            </a:fld>
            <a:endParaRPr lang="en-US"/>
          </a:p>
        </p:txBody>
      </p:sp>
    </p:spTree>
    <p:extLst>
      <p:ext uri="{BB962C8B-B14F-4D97-AF65-F5344CB8AC3E}">
        <p14:creationId xmlns:p14="http://schemas.microsoft.com/office/powerpoint/2010/main" val="17234252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3557016" y="630936"/>
            <a:ext cx="5235575"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1078523" y="1098388"/>
            <a:ext cx="10318418" cy="4394988"/>
          </a:xfrm>
        </p:spPr>
        <p:txBody>
          <a:bodyPr anchor="ctr">
            <a:noAutofit/>
          </a:bodyPr>
          <a:lstStyle>
            <a:lvl1pPr algn="ctr">
              <a:defRPr sz="10000" spc="800" baseline="0"/>
            </a:lvl1pPr>
          </a:lstStyle>
          <a:p>
            <a:r>
              <a:rPr lang="en-US" smtClean="0"/>
              <a:t>Click to edit Master title style</a:t>
            </a:r>
            <a:endParaRPr lang="en-US" dirty="0"/>
          </a:p>
        </p:txBody>
      </p:sp>
      <p:sp>
        <p:nvSpPr>
          <p:cNvPr id="3" name="Subtitle 2"/>
          <p:cNvSpPr>
            <a:spLocks noGrp="1"/>
          </p:cNvSpPr>
          <p:nvPr>
            <p:ph type="subTitle" idx="1"/>
          </p:nvPr>
        </p:nvSpPr>
        <p:spPr>
          <a:xfrm>
            <a:off x="2215045" y="5979196"/>
            <a:ext cx="8045373" cy="742279"/>
          </a:xfrm>
        </p:spPr>
        <p:txBody>
          <a:bodyPr anchor="t">
            <a:normAutofit/>
          </a:bodyPr>
          <a:lstStyle>
            <a:lvl1pPr marL="0" indent="0" algn="ctr">
              <a:lnSpc>
                <a:spcPct val="100000"/>
              </a:lnSpc>
              <a:buNone/>
              <a:defRPr sz="2000" b="1" i="0" cap="all" spc="400" baseline="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a:xfrm>
            <a:off x="1078523" y="6375679"/>
            <a:ext cx="2329722" cy="348462"/>
          </a:xfrm>
        </p:spPr>
        <p:txBody>
          <a:bodyPr/>
          <a:lstStyle>
            <a:lvl1pPr>
              <a:defRPr baseline="0">
                <a:solidFill>
                  <a:schemeClr val="accent1">
                    <a:lumMod val="50000"/>
                  </a:schemeClr>
                </a:solidFill>
              </a:defRPr>
            </a:lvl1pPr>
          </a:lstStyle>
          <a:p>
            <a:fld id="{9334D819-9F07-4261-B09B-9E467E5D9002}" type="datetimeFigureOut">
              <a:rPr lang="en-US" dirty="0"/>
              <a:pPr/>
              <a:t>10/24/17</a:t>
            </a:fld>
            <a:endParaRPr lang="en-US" dirty="0"/>
          </a:p>
        </p:txBody>
      </p:sp>
      <p:sp>
        <p:nvSpPr>
          <p:cNvPr id="5" name="Footer Placeholder 4"/>
          <p:cNvSpPr>
            <a:spLocks noGrp="1"/>
          </p:cNvSpPr>
          <p:nvPr>
            <p:ph type="ftr" sz="quarter" idx="11"/>
          </p:nvPr>
        </p:nvSpPr>
        <p:spPr>
          <a:xfrm>
            <a:off x="4180332" y="6375679"/>
            <a:ext cx="4114800" cy="345796"/>
          </a:xfrm>
        </p:spPr>
        <p:txBody>
          <a:bodyPr/>
          <a:lstStyle>
            <a:lvl1pPr>
              <a:defRPr baseline="0">
                <a:solidFill>
                  <a:schemeClr val="accent1">
                    <a:lumMod val="50000"/>
                  </a:schemeClr>
                </a:solidFill>
              </a:defRPr>
            </a:lvl1pPr>
          </a:lstStyle>
          <a:p>
            <a:endParaRPr lang="en-US" dirty="0"/>
          </a:p>
        </p:txBody>
      </p:sp>
      <p:sp>
        <p:nvSpPr>
          <p:cNvPr id="6" name="Slide Number Placeholder 5"/>
          <p:cNvSpPr>
            <a:spLocks noGrp="1"/>
          </p:cNvSpPr>
          <p:nvPr>
            <p:ph type="sldNum" sz="quarter" idx="12"/>
          </p:nvPr>
        </p:nvSpPr>
        <p:spPr>
          <a:xfrm>
            <a:off x="9067218" y="6375679"/>
            <a:ext cx="2329723" cy="345796"/>
          </a:xfrm>
        </p:spPr>
        <p:txBody>
          <a:bodyPr/>
          <a:lstStyle>
            <a:lvl1pPr>
              <a:defRPr baseline="0">
                <a:solidFill>
                  <a:schemeClr val="accent1">
                    <a:lumMod val="50000"/>
                  </a:schemeClr>
                </a:solidFill>
              </a:defRPr>
            </a:lvl1pPr>
          </a:lstStyle>
          <a:p>
            <a:fld id="{71766878-3199-4EAB-94E7-2D6D11070E14}" type="slidenum">
              <a:rPr lang="en-US" dirty="0"/>
              <a:pPr/>
              <a:t>‹#›</a:t>
            </a:fld>
            <a:endParaRPr lang="en-US" dirty="0"/>
          </a:p>
        </p:txBody>
      </p:sp>
      <p:sp>
        <p:nvSpPr>
          <p:cNvPr id="13" name="Rectangle 12" title="left edge border"/>
          <p:cNvSpPr/>
          <p:nvPr/>
        </p:nvSpPr>
        <p:spPr>
          <a:xfrm>
            <a:off x="0" y="0"/>
            <a:ext cx="283464"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242929" y="1073888"/>
            <a:ext cx="8187071" cy="4064627"/>
          </a:xfrm>
        </p:spPr>
        <p:txBody>
          <a:bodyPr anchor="b">
            <a:normAutofit/>
          </a:bodyPr>
          <a:lstStyle>
            <a:lvl1pPr>
              <a:defRPr sz="8400" spc="800" baseline="0">
                <a:solidFill>
                  <a:schemeClr val="tx2"/>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3242930" y="5159781"/>
            <a:ext cx="7017488" cy="951135"/>
          </a:xfrm>
        </p:spPr>
        <p:txBody>
          <a:bodyPr>
            <a:normAutofit/>
          </a:bodyPr>
          <a:lstStyle>
            <a:lvl1pPr marL="0" indent="0">
              <a:lnSpc>
                <a:spcPct val="100000"/>
              </a:lnSpc>
              <a:buNone/>
              <a:defRPr sz="2000" b="1" i="0" cap="all" spc="400" baseline="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3236546" y="6375679"/>
            <a:ext cx="1493947" cy="348462"/>
          </a:xfrm>
        </p:spPr>
        <p:txBody>
          <a:bodyPr/>
          <a:lstStyle>
            <a:lvl1pPr>
              <a:defRPr baseline="0">
                <a:solidFill>
                  <a:schemeClr val="tx2"/>
                </a:solidFill>
              </a:defRPr>
            </a:lvl1pPr>
          </a:lstStyle>
          <a:p>
            <a:fld id="{9334D819-9F07-4261-B09B-9E467E5D9002}" type="datetimeFigureOut">
              <a:rPr lang="en-US" dirty="0"/>
              <a:pPr/>
              <a:t>10/24/17</a:t>
            </a:fld>
            <a:endParaRPr lang="en-US" dirty="0"/>
          </a:p>
        </p:txBody>
      </p:sp>
      <p:sp>
        <p:nvSpPr>
          <p:cNvPr id="5" name="Footer Placeholder 4"/>
          <p:cNvSpPr>
            <a:spLocks noGrp="1"/>
          </p:cNvSpPr>
          <p:nvPr>
            <p:ph type="ftr" sz="quarter" idx="11"/>
          </p:nvPr>
        </p:nvSpPr>
        <p:spPr>
          <a:xfrm>
            <a:off x="5279064" y="6375679"/>
            <a:ext cx="4114800" cy="345796"/>
          </a:xfrm>
        </p:spPr>
        <p:txBody>
          <a:bodyPr/>
          <a:lstStyle>
            <a:lvl1pPr>
              <a:defRPr baseline="0">
                <a:solidFill>
                  <a:schemeClr val="tx2"/>
                </a:solidFill>
              </a:defRPr>
            </a:lvl1pPr>
          </a:lstStyle>
          <a:p>
            <a:endParaRPr lang="en-US" dirty="0"/>
          </a:p>
        </p:txBody>
      </p:sp>
      <p:sp>
        <p:nvSpPr>
          <p:cNvPr id="6" name="Slide Number Placeholder 5"/>
          <p:cNvSpPr>
            <a:spLocks noGrp="1"/>
          </p:cNvSpPr>
          <p:nvPr>
            <p:ph type="sldNum" sz="quarter" idx="12"/>
          </p:nvPr>
        </p:nvSpPr>
        <p:spPr>
          <a:xfrm>
            <a:off x="9942434" y="6375679"/>
            <a:ext cx="1487566" cy="345796"/>
          </a:xfrm>
        </p:spPr>
        <p:txBody>
          <a:bodyPr/>
          <a:lstStyle>
            <a:lvl1pPr>
              <a:defRPr baseline="0">
                <a:solidFill>
                  <a:schemeClr val="tx2"/>
                </a:solidFill>
              </a:defRPr>
            </a:lvl1pPr>
          </a:lstStyle>
          <a:p>
            <a:fld id="{71766878-3199-4EAB-94E7-2D6D11070E14}" type="slidenum">
              <a:rPr lang="en-US" dirty="0"/>
              <a:pPr/>
              <a:t>‹#›</a:t>
            </a:fld>
            <a:endParaRPr lang="en-US" dirty="0"/>
          </a:p>
        </p:txBody>
      </p:sp>
      <p:grpSp>
        <p:nvGrpSpPr>
          <p:cNvPr id="7" name="Group 6" title="left scallop shape"/>
          <p:cNvGrpSpPr/>
          <p:nvPr/>
        </p:nvGrpSpPr>
        <p:grpSpPr>
          <a:xfrm>
            <a:off x="0" y="0"/>
            <a:ext cx="2814638"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257300"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647796" y="2286000"/>
            <a:ext cx="4800600" cy="36195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9334D819-9F07-4261-B09B-9E467E5D9002}" type="datetimeFigureOut">
              <a:rPr lang="en-US" dirty="0"/>
              <a:t>10/24/17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52728" y="381000"/>
            <a:ext cx="10172700" cy="149351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251678"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257300"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633864" y="2199633"/>
            <a:ext cx="4800600" cy="632529"/>
          </a:xfrm>
        </p:spPr>
        <p:txBody>
          <a:bodyPr anchor="b">
            <a:noAutofit/>
          </a:bodyPr>
          <a:lstStyle>
            <a:lvl1pPr marL="0" indent="0">
              <a:lnSpc>
                <a:spcPct val="100000"/>
              </a:lnSpc>
              <a:buNone/>
              <a:defRPr sz="1900" b="1" cap="all" spc="200" baseline="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633864" y="2909102"/>
            <a:ext cx="4800600" cy="299639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9334D819-9F07-4261-B09B-9E467E5D9002}" type="datetimeFigureOut">
              <a:rPr lang="en-US" dirty="0"/>
              <a:t>10/24/17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extLst mod="1">
    <p:ext uri="{DCECCB84-F9BA-43D5-87BE-67443E8EF086}">
      <p15:sldGuideLst xmlns:p15="http://schemas.microsoft.com/office/powerpoint/2012/main"/>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9334D819-9F07-4261-B09B-9E467E5D9002}" type="datetimeFigureOut">
              <a:rPr lang="en-US" dirty="0"/>
              <a:t>10/24/17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334D819-9F07-4261-B09B-9E467E5D9002}" type="datetimeFigureOut">
              <a:rPr lang="en-US" dirty="0"/>
              <a:t>10/24/17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7"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8337884" y="457199"/>
            <a:ext cx="3092115" cy="1196671"/>
          </a:xfrm>
        </p:spPr>
        <p:txBody>
          <a:bodyPr anchor="b">
            <a:normAutofit/>
          </a:bodyPr>
          <a:lstStyle>
            <a:lvl1pPr>
              <a:lnSpc>
                <a:spcPct val="100000"/>
              </a:lnSpc>
              <a:defRPr sz="1900" b="1" i="0" cap="all" spc="300" baseline="0">
                <a:solidFill>
                  <a:schemeClr val="accent1"/>
                </a:solidFill>
                <a:latin typeface="+mn-lt"/>
              </a:defRPr>
            </a:lvl1pPr>
          </a:lstStyle>
          <a:p>
            <a:r>
              <a:rPr lang="en-US" smtClean="0"/>
              <a:t>Click to edit Master title style</a:t>
            </a:r>
            <a:endParaRPr lang="en-US" dirty="0"/>
          </a:p>
        </p:txBody>
      </p:sp>
      <p:sp>
        <p:nvSpPr>
          <p:cNvPr id="3" name="Content Placeholder 2"/>
          <p:cNvSpPr>
            <a:spLocks noGrp="1"/>
          </p:cNvSpPr>
          <p:nvPr>
            <p:ph idx="1"/>
          </p:nvPr>
        </p:nvSpPr>
        <p:spPr>
          <a:xfrm>
            <a:off x="765051" y="920377"/>
            <a:ext cx="6158418" cy="49851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37885" y="1741336"/>
            <a:ext cx="3092115"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051" y="6375679"/>
            <a:ext cx="1233355" cy="348462"/>
          </a:xfrm>
        </p:spPr>
        <p:txBody>
          <a:bodyPr/>
          <a:lstStyle/>
          <a:p>
            <a:fld id="{9334D819-9F07-4261-B09B-9E467E5D9002}" type="datetimeFigureOut">
              <a:rPr lang="en-US" dirty="0"/>
              <a:t>10/24/17</a:t>
            </a:fld>
            <a:endParaRPr lang="en-US" dirty="0"/>
          </a:p>
        </p:txBody>
      </p:sp>
      <p:sp>
        <p:nvSpPr>
          <p:cNvPr id="6" name="Footer Placeholder 5"/>
          <p:cNvSpPr>
            <a:spLocks noGrp="1"/>
          </p:cNvSpPr>
          <p:nvPr>
            <p:ph type="ftr" sz="quarter" idx="11"/>
          </p:nvPr>
        </p:nvSpPr>
        <p:spPr>
          <a:xfrm>
            <a:off x="2103620" y="6375679"/>
            <a:ext cx="3482179" cy="345796"/>
          </a:xfrm>
        </p:spPr>
        <p:txBody>
          <a:bodyPr/>
          <a:lstStyle/>
          <a:p>
            <a:endParaRPr lang="en-US" dirty="0"/>
          </a:p>
        </p:txBody>
      </p:sp>
      <p:sp>
        <p:nvSpPr>
          <p:cNvPr id="7" name="Slide Number Placeholder 6"/>
          <p:cNvSpPr>
            <a:spLocks noGrp="1"/>
          </p:cNvSpPr>
          <p:nvPr>
            <p:ph type="sldNum" sz="quarter" idx="12"/>
          </p:nvPr>
        </p:nvSpPr>
        <p:spPr>
          <a:xfrm>
            <a:off x="5691014" y="6375679"/>
            <a:ext cx="1232456" cy="345796"/>
          </a:xfrm>
        </p:spPr>
        <p:txBody>
          <a:bodyPr/>
          <a:lstStyle/>
          <a:p>
            <a:fld id="{71766878-3199-4EAB-94E7-2D6D11070E14}" type="slidenum">
              <a:rPr lang="en-US" dirty="0"/>
              <a:t>‹#›</a:t>
            </a:fld>
            <a:endParaRPr lang="en-US" dirty="0"/>
          </a:p>
        </p:txBody>
      </p:sp>
      <p:sp>
        <p:nvSpPr>
          <p:cNvPr id="8" name="Rectangle 7"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Ovr>
    <a:masterClrMapping/>
  </p:clrMapOvr>
  <p:extLst mod="1">
    <p:ext uri="{DCECCB84-F9BA-43D5-87BE-67443E8EF086}">
      <p15:sldGuideLst xmlns:p15="http://schemas.microsoft.com/office/powerpoint/2012/main">
        <p15:guide id="1" orient="horz" pos="696">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83464" y="0"/>
            <a:ext cx="7355585" cy="6857999"/>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11" name="Freeform 11" title="right scallop background shape"/>
          <p:cNvSpPr/>
          <p:nvPr/>
        </p:nvSpPr>
        <p:spPr bwMode="auto">
          <a:xfrm>
            <a:off x="7389812" y="0"/>
            <a:ext cx="4802188"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337883" y="457200"/>
            <a:ext cx="3092117" cy="1196670"/>
          </a:xfrm>
        </p:spPr>
        <p:txBody>
          <a:bodyPr anchor="b">
            <a:normAutofit/>
          </a:bodyPr>
          <a:lstStyle>
            <a:lvl1pPr>
              <a:lnSpc>
                <a:spcPct val="100000"/>
              </a:lnSpc>
              <a:defRPr sz="1900" b="1" i="0" spc="300" baseline="0">
                <a:solidFill>
                  <a:schemeClr val="accent1"/>
                </a:solidFill>
                <a:latin typeface="+mn-lt"/>
              </a:defRPr>
            </a:lvl1pPr>
          </a:lstStyle>
          <a:p>
            <a:r>
              <a:rPr lang="en-US" smtClean="0"/>
              <a:t>Click to edit Master title style</a:t>
            </a:r>
            <a:endParaRPr lang="en-US" dirty="0"/>
          </a:p>
        </p:txBody>
      </p:sp>
      <p:sp>
        <p:nvSpPr>
          <p:cNvPr id="4" name="Text Placeholder 3"/>
          <p:cNvSpPr>
            <a:spLocks noGrp="1"/>
          </p:cNvSpPr>
          <p:nvPr>
            <p:ph type="body" sz="half" idx="2"/>
          </p:nvPr>
        </p:nvSpPr>
        <p:spPr>
          <a:xfrm>
            <a:off x="8337883" y="1741336"/>
            <a:ext cx="3092117" cy="4164164"/>
          </a:xfrm>
        </p:spPr>
        <p:txBody>
          <a:bodyPr/>
          <a:lstStyle>
            <a:lvl1pPr marL="0" indent="0">
              <a:lnSpc>
                <a:spcPct val="120000"/>
              </a:lnSpc>
              <a:spcBef>
                <a:spcPts val="1200"/>
              </a:spcBef>
              <a:buNone/>
              <a:defRPr sz="1600" baseline="0">
                <a:solidFill>
                  <a:schemeClr val="bg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a:xfrm>
            <a:off x="765950" y="6375679"/>
            <a:ext cx="1232456" cy="348462"/>
          </a:xfrm>
        </p:spPr>
        <p:txBody>
          <a:bodyPr/>
          <a:lstStyle/>
          <a:p>
            <a:fld id="{9334D819-9F07-4261-B09B-9E467E5D9002}" type="datetimeFigureOut">
              <a:rPr lang="en-US" dirty="0"/>
              <a:t>10/24/17</a:t>
            </a:fld>
            <a:endParaRPr lang="en-US" dirty="0"/>
          </a:p>
        </p:txBody>
      </p:sp>
      <p:sp>
        <p:nvSpPr>
          <p:cNvPr id="6" name="Footer Placeholder 5"/>
          <p:cNvSpPr>
            <a:spLocks noGrp="1"/>
          </p:cNvSpPr>
          <p:nvPr>
            <p:ph type="ftr" sz="quarter" idx="11"/>
          </p:nvPr>
        </p:nvSpPr>
        <p:spPr>
          <a:xfrm>
            <a:off x="2103621" y="6375679"/>
            <a:ext cx="3482178" cy="345796"/>
          </a:xfrm>
        </p:spPr>
        <p:txBody>
          <a:bodyPr/>
          <a:lstStyle/>
          <a:p>
            <a:endParaRPr lang="en-US" dirty="0"/>
          </a:p>
        </p:txBody>
      </p:sp>
      <p:sp>
        <p:nvSpPr>
          <p:cNvPr id="7" name="Slide Number Placeholder 6"/>
          <p:cNvSpPr>
            <a:spLocks noGrp="1"/>
          </p:cNvSpPr>
          <p:nvPr>
            <p:ph type="sldNum" sz="quarter" idx="12"/>
          </p:nvPr>
        </p:nvSpPr>
        <p:spPr>
          <a:xfrm>
            <a:off x="5687568" y="6375679"/>
            <a:ext cx="1234440" cy="345796"/>
          </a:xfrm>
        </p:spPr>
        <p:txBody>
          <a:bodyPr/>
          <a:lstStyle/>
          <a:p>
            <a:fld id="{71766878-3199-4EAB-94E7-2D6D11070E14}"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0066321" y="382386"/>
            <a:ext cx="1492132" cy="5600404"/>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57300" y="382385"/>
            <a:ext cx="8392585" cy="560040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334D819-9F07-4261-B09B-9E467E5D9002}" type="datetimeFigureOut">
              <a:rPr lang="en-US" dirty="0"/>
              <a:t>10/24/17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1766878-3199-4EAB-94E7-2D6D11070E14}"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251678" y="382385"/>
            <a:ext cx="10178322" cy="1492132"/>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251678" y="2286001"/>
            <a:ext cx="10178322" cy="359359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251678" y="6375679"/>
            <a:ext cx="2329722" cy="348462"/>
          </a:xfrm>
          <a:prstGeom prst="rect">
            <a:avLst/>
          </a:prstGeom>
        </p:spPr>
        <p:txBody>
          <a:bodyPr vert="horz" lIns="91440" tIns="45720" rIns="91440" bIns="45720" rtlCol="0" anchor="ctr"/>
          <a:lstStyle>
            <a:lvl1pPr algn="l">
              <a:defRPr sz="1200">
                <a:solidFill>
                  <a:schemeClr val="tx1">
                    <a:lumMod val="65000"/>
                    <a:lumOff val="35000"/>
                  </a:schemeClr>
                </a:solidFill>
              </a:defRPr>
            </a:lvl1pPr>
          </a:lstStyle>
          <a:p>
            <a:fld id="{9334D819-9F07-4261-B09B-9E467E5D9002}" type="datetimeFigureOut">
              <a:rPr lang="en-US" dirty="0"/>
              <a:pPr/>
              <a:t>10/24/17</a:t>
            </a:fld>
            <a:endParaRPr lang="en-US" dirty="0"/>
          </a:p>
        </p:txBody>
      </p:sp>
      <p:sp>
        <p:nvSpPr>
          <p:cNvPr id="5" name="Footer Placeholder 4"/>
          <p:cNvSpPr>
            <a:spLocks noGrp="1"/>
          </p:cNvSpPr>
          <p:nvPr>
            <p:ph type="ftr" sz="quarter" idx="3"/>
          </p:nvPr>
        </p:nvSpPr>
        <p:spPr>
          <a:xfrm>
            <a:off x="4038600" y="6375679"/>
            <a:ext cx="4114800" cy="345796"/>
          </a:xfrm>
          <a:prstGeom prst="rect">
            <a:avLst/>
          </a:prstGeom>
        </p:spPr>
        <p:txBody>
          <a:bodyPr vert="horz" lIns="91440" tIns="45720" rIns="91440" bIns="45720" rtlCol="0" anchor="ctr"/>
          <a:lstStyle>
            <a:lvl1pPr algn="ctr">
              <a:defRPr sz="1200">
                <a:solidFill>
                  <a:schemeClr val="tx1">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8610601" y="6375679"/>
            <a:ext cx="2819399" cy="345796"/>
          </a:xfrm>
          <a:prstGeom prst="rect">
            <a:avLst/>
          </a:prstGeom>
        </p:spPr>
        <p:txBody>
          <a:bodyPr vert="horz" lIns="91440" tIns="45720" rIns="91440" bIns="45720" rtlCol="0" anchor="ctr"/>
          <a:lstStyle>
            <a:lvl1pPr algn="r">
              <a:defRPr sz="1200">
                <a:solidFill>
                  <a:schemeClr val="tx1">
                    <a:lumMod val="65000"/>
                    <a:lumOff val="35000"/>
                  </a:schemeClr>
                </a:solidFill>
              </a:defRPr>
            </a:lvl1pPr>
          </a:lstStyle>
          <a:p>
            <a:fld id="{71766878-3199-4EAB-94E7-2D6D11070E14}" type="slidenum">
              <a:rPr lang="en-US" dirty="0"/>
              <a:pPr/>
              <a:t>‹#›</a:t>
            </a:fld>
            <a:endParaRPr lang="en-US" dirty="0"/>
          </a:p>
        </p:txBody>
      </p:sp>
      <p:sp>
        <p:nvSpPr>
          <p:cNvPr id="11" name="Freeform 6" title="Left scallop edge"/>
          <p:cNvSpPr/>
          <p:nvPr/>
        </p:nvSpPr>
        <p:spPr bwMode="auto">
          <a:xfrm>
            <a:off x="0" y="0"/>
            <a:ext cx="885825"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11908536" y="0"/>
            <a:ext cx="283464"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p:titleStyle>
    <p:body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4" Type="http://schemas.openxmlformats.org/officeDocument/2006/relationships/image" Target="../media/image1.png"/><Relationship Id="rId5" Type="http://schemas.openxmlformats.org/officeDocument/2006/relationships/image" Target="../media/image2.png"/><Relationship Id="rId1" Type="http://schemas.microsoft.com/office/2007/relationships/media" Target="../media/media1.mp3"/><Relationship Id="rId2"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image" Target="../media/image5.jpg"/><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4" Type="http://schemas.openxmlformats.org/officeDocument/2006/relationships/image" Target="../media/image7.jpg"/><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5.xml.rels><?xml version="1.0" encoding="UTF-8" standalone="yes"?>
<Relationships xmlns="http://schemas.openxmlformats.org/package/2006/relationships"><Relationship Id="rId3" Type="http://schemas.openxmlformats.org/officeDocument/2006/relationships/image" Target="../media/image8.jpg"/><Relationship Id="rId4" Type="http://schemas.openxmlformats.org/officeDocument/2006/relationships/image" Target="../media/image9.jp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1.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2.gif"/></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3.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4.jpg"/><Relationship Id="rId3" Type="http://schemas.openxmlformats.org/officeDocument/2006/relationships/image" Target="../media/image1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7.jp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image" Target="../media/image18.png"/><Relationship Id="rId1" Type="http://schemas.microsoft.com/office/2007/relationships/media" Target="../media/media2.mp4"/><Relationship Id="rId2" Type="http://schemas.openxmlformats.org/officeDocument/2006/relationships/video" Target="../media/media2.mp4"/></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4" Type="http://schemas.openxmlformats.org/officeDocument/2006/relationships/notesSlide" Target="../notesSlides/notesSlide8.xml"/><Relationship Id="rId5" Type="http://schemas.openxmlformats.org/officeDocument/2006/relationships/image" Target="../media/image2.png"/><Relationship Id="rId6" Type="http://schemas.openxmlformats.org/officeDocument/2006/relationships/hyperlink" Target="http://www.worldometers.info/bicycles/" TargetMode="External"/><Relationship Id="rId7" Type="http://schemas.openxmlformats.org/officeDocument/2006/relationships/hyperlink" Target="https://ecf.com/resources/photo-gallery/set/72157650698796314" TargetMode="External"/><Relationship Id="rId8" Type="http://schemas.openxmlformats.org/officeDocument/2006/relationships/hyperlink" Target="http://europa.eu/rapid/press-release_MEMO-17-675_en.htm" TargetMode="External"/><Relationship Id="rId9" Type="http://schemas.openxmlformats.org/officeDocument/2006/relationships/image" Target="../media/image19.png"/><Relationship Id="rId1" Type="http://schemas.microsoft.com/office/2007/relationships/media" Target="../media/media3.mp3"/><Relationship Id="rId2" Type="http://schemas.openxmlformats.org/officeDocument/2006/relationships/audio" Target="../media/media3.mp3"/></Relationships>
</file>

<file path=ppt/slides/_rels/slide15.xml.rels><?xml version="1.0" encoding="UTF-8" standalone="yes"?>
<Relationships xmlns="http://schemas.openxmlformats.org/package/2006/relationships"><Relationship Id="rId3" Type="http://schemas.openxmlformats.org/officeDocument/2006/relationships/hyperlink" Target="https://www.youtube.com/watch?v=lNVXSS81APg" TargetMode="External"/><Relationship Id="rId4" Type="http://schemas.openxmlformats.org/officeDocument/2006/relationships/image" Target="../media/image20.jpg"/><Relationship Id="rId1" Type="http://schemas.openxmlformats.org/officeDocument/2006/relationships/slideLayout" Target="../slideLayouts/slideLayout2.xml"/><Relationship Id="rId2" Type="http://schemas.openxmlformats.org/officeDocument/2006/relationships/hyperlink" Target="https://www.youtube.com/watch?v=fGS2SgiLG80"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5400" dirty="0" smtClean="0"/>
              <a:t>Cycle and </a:t>
            </a:r>
            <a:br>
              <a:rPr lang="en-US" sz="5400" dirty="0" smtClean="0"/>
            </a:br>
            <a:r>
              <a:rPr lang="en-US" sz="5400" dirty="0" smtClean="0"/>
              <a:t>the City</a:t>
            </a:r>
            <a:endParaRPr lang="en-US" sz="5400" dirty="0"/>
          </a:p>
        </p:txBody>
      </p:sp>
      <p:sp>
        <p:nvSpPr>
          <p:cNvPr id="3" name="Subtitle 2"/>
          <p:cNvSpPr>
            <a:spLocks noGrp="1"/>
          </p:cNvSpPr>
          <p:nvPr>
            <p:ph type="subTitle" idx="1"/>
          </p:nvPr>
        </p:nvSpPr>
        <p:spPr>
          <a:xfrm>
            <a:off x="2215045" y="4108587"/>
            <a:ext cx="8045373" cy="742279"/>
          </a:xfrm>
        </p:spPr>
        <p:txBody>
          <a:bodyPr/>
          <a:lstStyle/>
          <a:p>
            <a:r>
              <a:rPr lang="en-US" smtClean="0"/>
              <a:t>INFO SESSION</a:t>
            </a:r>
            <a:endParaRPr lang="en-US" dirty="0"/>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629375">
            <a:off x="6932057" y="3369399"/>
            <a:ext cx="5043293" cy="2962935"/>
          </a:xfrm>
          <a:prstGeom prst="rect">
            <a:avLst/>
          </a:prstGeom>
        </p:spPr>
      </p:pic>
      <p:pic>
        <p:nvPicPr>
          <p:cNvPr id="5" name="Queen - Bicycle Race.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59162" y="5828400"/>
            <a:ext cx="812800" cy="812800"/>
          </a:xfrm>
          <a:prstGeom prst="rect">
            <a:avLst/>
          </a:prstGeom>
        </p:spPr>
      </p:pic>
    </p:spTree>
    <p:extLst>
      <p:ext uri="{BB962C8B-B14F-4D97-AF65-F5344CB8AC3E}">
        <p14:creationId xmlns:p14="http://schemas.microsoft.com/office/powerpoint/2010/main" val="195972619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82256" fill="hold"/>
                                        <p:tgtEl>
                                          <p:spTgt spid="5"/>
                                        </p:tgtEl>
                                      </p:cBhvr>
                                    </p:cmd>
                                  </p:childTnLst>
                                </p:cTn>
                              </p:par>
                            </p:childTnLst>
                          </p:cTn>
                        </p:par>
                      </p:childTnLst>
                    </p:cTn>
                  </p:par>
                </p:childTnLst>
              </p:cTn>
              <p:nextCondLst>
                <p:cond evt="onClick" delay="0">
                  <p:tgtEl>
                    <p:spTgt spid="5"/>
                  </p:tgtEl>
                </p:cond>
              </p:nextCondLst>
            </p:seq>
            <p:audio>
              <p:cMediaNode vol="18182">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27614" y="840997"/>
            <a:ext cx="10178322" cy="1492132"/>
          </a:xfrm>
        </p:spPr>
        <p:txBody>
          <a:bodyPr/>
          <a:lstStyle/>
          <a:p>
            <a:r>
              <a:rPr lang="en-US" dirty="0" smtClean="0"/>
              <a:t>THE HISTORY</a:t>
            </a:r>
            <a:r>
              <a:rPr lang="mr-IN" dirty="0" smtClean="0"/>
              <a:t>…</a:t>
            </a:r>
            <a:endParaRPr lang="en-US" dirty="0"/>
          </a:p>
        </p:txBody>
      </p:sp>
      <p:sp>
        <p:nvSpPr>
          <p:cNvPr id="5" name="Content Placeholder 2"/>
          <p:cNvSpPr txBox="1">
            <a:spLocks/>
          </p:cNvSpPr>
          <p:nvPr/>
        </p:nvSpPr>
        <p:spPr>
          <a:xfrm>
            <a:off x="1820778" y="1747778"/>
            <a:ext cx="9585158" cy="2252287"/>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600" dirty="0" smtClean="0"/>
              <a:t>Do you when the first bicycle was made?</a:t>
            </a:r>
          </a:p>
          <a:p>
            <a:pPr marL="0" indent="0" algn="ctr">
              <a:lnSpc>
                <a:spcPct val="100000"/>
              </a:lnSpc>
              <a:spcBef>
                <a:spcPts val="0"/>
              </a:spcBef>
              <a:buFont typeface="Arial" panose="020B0604020202020204" pitchFamily="34" charset="0"/>
              <a:buNone/>
            </a:pPr>
            <a:r>
              <a:rPr lang="en-US" sz="3600" dirty="0" smtClean="0"/>
              <a:t>Who invented it?</a:t>
            </a:r>
          </a:p>
          <a:p>
            <a:pPr marL="0" indent="0" algn="ctr">
              <a:lnSpc>
                <a:spcPct val="100000"/>
              </a:lnSpc>
              <a:spcBef>
                <a:spcPts val="0"/>
              </a:spcBef>
              <a:buFont typeface="Arial" panose="020B0604020202020204" pitchFamily="34" charset="0"/>
              <a:buNone/>
            </a:pPr>
            <a:r>
              <a:rPr lang="en-US" sz="3600" dirty="0" smtClean="0"/>
              <a:t>How did it look like?</a:t>
            </a:r>
            <a:endParaRPr lang="en-US" sz="2800" dirty="0" smtClean="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91256" y="3682297"/>
            <a:ext cx="10667606" cy="2449097"/>
          </a:xfrm>
          <a:prstGeom prst="rect">
            <a:avLst/>
          </a:prstGeom>
        </p:spPr>
      </p:pic>
    </p:spTree>
    <p:extLst>
      <p:ext uri="{BB962C8B-B14F-4D97-AF65-F5344CB8AC3E}">
        <p14:creationId xmlns:p14="http://schemas.microsoft.com/office/powerpoint/2010/main" val="901574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13678" y="274101"/>
            <a:ext cx="10178322" cy="1492132"/>
          </a:xfrm>
        </p:spPr>
        <p:txBody>
          <a:bodyPr/>
          <a:lstStyle/>
          <a:p>
            <a:r>
              <a:rPr lang="en-US" sz="4400" dirty="0" smtClean="0"/>
              <a:t>THE FIRST BICYCLE </a:t>
            </a:r>
            <a:r>
              <a:rPr lang="en-US" sz="4400" smtClean="0"/>
              <a:t>- LAUFMASCHINE</a:t>
            </a:r>
            <a:r>
              <a:rPr lang="en-US" dirty="0"/>
              <a:t/>
            </a:r>
            <a:br>
              <a:rPr lang="en-US" dirty="0"/>
            </a:br>
            <a:endParaRPr lang="en-US" dirty="0"/>
          </a:p>
        </p:txBody>
      </p:sp>
      <p:sp>
        <p:nvSpPr>
          <p:cNvPr id="3" name="Content Placeholder 2"/>
          <p:cNvSpPr>
            <a:spLocks noGrp="1"/>
          </p:cNvSpPr>
          <p:nvPr>
            <p:ph idx="1"/>
          </p:nvPr>
        </p:nvSpPr>
        <p:spPr>
          <a:xfrm>
            <a:off x="2385164" y="1020167"/>
            <a:ext cx="8419194" cy="2252287"/>
          </a:xfrm>
        </p:spPr>
        <p:txBody>
          <a:bodyPr>
            <a:normAutofit/>
          </a:bodyPr>
          <a:lstStyle/>
          <a:p>
            <a:pPr marL="0" indent="0" algn="ctr">
              <a:lnSpc>
                <a:spcPct val="100000"/>
              </a:lnSpc>
              <a:spcBef>
                <a:spcPts val="0"/>
              </a:spcBef>
              <a:buNone/>
            </a:pPr>
            <a:r>
              <a:rPr lang="en-US" sz="3000" dirty="0" smtClean="0"/>
              <a:t>Mannheim, 1817</a:t>
            </a:r>
          </a:p>
          <a:p>
            <a:pPr marL="0" indent="0" algn="ctr">
              <a:lnSpc>
                <a:spcPct val="100000"/>
              </a:lnSpc>
              <a:spcBef>
                <a:spcPts val="0"/>
              </a:spcBef>
              <a:buNone/>
            </a:pPr>
            <a:r>
              <a:rPr lang="en-US" sz="3000" dirty="0"/>
              <a:t>German aristocrat and inventor </a:t>
            </a:r>
            <a:r>
              <a:rPr lang="en-US" sz="3000" dirty="0" smtClean="0"/>
              <a:t>Karl </a:t>
            </a:r>
            <a:r>
              <a:rPr lang="en-US" sz="3000" dirty="0"/>
              <a:t>von </a:t>
            </a:r>
            <a:r>
              <a:rPr lang="en-US" sz="3000" dirty="0" err="1"/>
              <a:t>Drais</a:t>
            </a:r>
            <a:endParaRPr lang="en-US" sz="3000" dirty="0"/>
          </a:p>
          <a:p>
            <a:pPr marL="0" indent="0" algn="ctr">
              <a:spcBef>
                <a:spcPts val="0"/>
              </a:spcBef>
              <a:buNone/>
            </a:pPr>
            <a:endParaRPr lang="en-US" dirty="0" smtClean="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22011" y="2236930"/>
            <a:ext cx="3605010" cy="4438669"/>
          </a:xfrm>
          <a:prstGeom prst="rect">
            <a:avLst/>
          </a:prstGeom>
        </p:spPr>
      </p:pic>
      <p:pic>
        <p:nvPicPr>
          <p:cNvPr id="6" name="Picture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02205" y="2236930"/>
            <a:ext cx="5489368" cy="4438669"/>
          </a:xfrm>
          <a:prstGeom prst="rect">
            <a:avLst/>
          </a:prstGeom>
        </p:spPr>
      </p:pic>
    </p:spTree>
    <p:extLst>
      <p:ext uri="{BB962C8B-B14F-4D97-AF65-F5344CB8AC3E}">
        <p14:creationId xmlns:p14="http://schemas.microsoft.com/office/powerpoint/2010/main" val="787375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13488" y="141752"/>
            <a:ext cx="5582796" cy="6472273"/>
          </a:xfr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20529627">
            <a:off x="1548267" y="760673"/>
            <a:ext cx="3287595" cy="2771274"/>
          </a:xfrm>
          <a:prstGeom prst="rect">
            <a:avLst/>
          </a:prstGeom>
        </p:spPr>
      </p:pic>
      <p:sp>
        <p:nvSpPr>
          <p:cNvPr id="7" name="Content Placeholder 2"/>
          <p:cNvSpPr txBox="1">
            <a:spLocks/>
          </p:cNvSpPr>
          <p:nvPr/>
        </p:nvSpPr>
        <p:spPr>
          <a:xfrm>
            <a:off x="2385164" y="1020167"/>
            <a:ext cx="8419194" cy="2252287"/>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gn="ctr">
              <a:spcBef>
                <a:spcPts val="0"/>
              </a:spcBef>
              <a:buFont typeface="Arial" panose="020B0604020202020204" pitchFamily="34" charset="0"/>
              <a:buNone/>
            </a:pPr>
            <a:endParaRPr lang="en-US" dirty="0" smtClean="0"/>
          </a:p>
        </p:txBody>
      </p:sp>
      <p:sp>
        <p:nvSpPr>
          <p:cNvPr id="9" name="Content Placeholder 2"/>
          <p:cNvSpPr txBox="1">
            <a:spLocks/>
          </p:cNvSpPr>
          <p:nvPr/>
        </p:nvSpPr>
        <p:spPr>
          <a:xfrm rot="20489040">
            <a:off x="1532466" y="3881467"/>
            <a:ext cx="4800254" cy="3593591"/>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a:lnSpc>
                <a:spcPct val="100000"/>
              </a:lnSpc>
              <a:spcBef>
                <a:spcPts val="0"/>
              </a:spcBef>
            </a:pPr>
            <a:r>
              <a:rPr lang="en-US" sz="2800" dirty="0" smtClean="0">
                <a:solidFill>
                  <a:schemeClr val="tx1"/>
                </a:solidFill>
              </a:rPr>
              <a:t>Two </a:t>
            </a:r>
            <a:r>
              <a:rPr lang="en-US" sz="2800" dirty="0">
                <a:solidFill>
                  <a:schemeClr val="tx1"/>
                </a:solidFill>
              </a:rPr>
              <a:t>wooden wheels </a:t>
            </a:r>
            <a:r>
              <a:rPr lang="en-US" sz="2800" dirty="0" smtClean="0">
                <a:solidFill>
                  <a:schemeClr val="tx1"/>
                </a:solidFill>
              </a:rPr>
              <a:t>attached to </a:t>
            </a:r>
            <a:r>
              <a:rPr lang="en-US" sz="2800" dirty="0">
                <a:solidFill>
                  <a:schemeClr val="tx1"/>
                </a:solidFill>
              </a:rPr>
              <a:t>a wooden </a:t>
            </a:r>
            <a:r>
              <a:rPr lang="en-US" sz="2800" dirty="0" smtClean="0">
                <a:solidFill>
                  <a:schemeClr val="tx1"/>
                </a:solidFill>
              </a:rPr>
              <a:t>frame</a:t>
            </a:r>
            <a:endParaRPr lang="en-US" sz="1800" dirty="0"/>
          </a:p>
          <a:p>
            <a:pPr>
              <a:lnSpc>
                <a:spcPct val="100000"/>
              </a:lnSpc>
              <a:spcBef>
                <a:spcPts val="0"/>
              </a:spcBef>
            </a:pPr>
            <a:r>
              <a:rPr lang="en-US" sz="2800" dirty="0" smtClean="0">
                <a:solidFill>
                  <a:schemeClr val="tx1"/>
                </a:solidFill>
              </a:rPr>
              <a:t>No gears, no pedals</a:t>
            </a:r>
          </a:p>
          <a:p>
            <a:pPr>
              <a:lnSpc>
                <a:spcPct val="100000"/>
              </a:lnSpc>
              <a:spcBef>
                <a:spcPts val="0"/>
              </a:spcBef>
            </a:pPr>
            <a:r>
              <a:rPr lang="en-US" sz="2800" dirty="0" smtClean="0">
                <a:solidFill>
                  <a:schemeClr val="tx1"/>
                </a:solidFill>
              </a:rPr>
              <a:t>Weight </a:t>
            </a:r>
            <a:r>
              <a:rPr lang="mr-IN" sz="2800" dirty="0" smtClean="0">
                <a:solidFill>
                  <a:schemeClr val="tx1"/>
                </a:solidFill>
              </a:rPr>
              <a:t>–</a:t>
            </a:r>
            <a:r>
              <a:rPr lang="en-US" sz="2800" dirty="0">
                <a:solidFill>
                  <a:schemeClr val="tx1"/>
                </a:solidFill>
              </a:rPr>
              <a:t> </a:t>
            </a:r>
            <a:r>
              <a:rPr lang="en-US" sz="2800" dirty="0" smtClean="0">
                <a:solidFill>
                  <a:schemeClr val="tx1"/>
                </a:solidFill>
              </a:rPr>
              <a:t>23 kg</a:t>
            </a:r>
          </a:p>
          <a:p>
            <a:pPr marL="0" indent="0">
              <a:lnSpc>
                <a:spcPct val="100000"/>
              </a:lnSpc>
              <a:spcBef>
                <a:spcPts val="0"/>
              </a:spcBef>
              <a:buNone/>
            </a:pPr>
            <a:endParaRPr lang="en-US" sz="3200" dirty="0" smtClean="0">
              <a:solidFill>
                <a:schemeClr val="tx1"/>
              </a:solidFill>
            </a:endParaRPr>
          </a:p>
        </p:txBody>
      </p:sp>
    </p:spTree>
    <p:extLst>
      <p:ext uri="{BB962C8B-B14F-4D97-AF65-F5344CB8AC3E}">
        <p14:creationId xmlns:p14="http://schemas.microsoft.com/office/powerpoint/2010/main" val="5651633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157805" y="702427"/>
            <a:ext cx="3909869" cy="1492132"/>
          </a:xfrm>
        </p:spPr>
        <p:txBody>
          <a:bodyPr>
            <a:noAutofit/>
          </a:bodyPr>
          <a:lstStyle/>
          <a:p>
            <a:pPr algn="ctr"/>
            <a:r>
              <a:rPr lang="en-US" sz="3600" b="1" dirty="0"/>
              <a:t>pedestrian </a:t>
            </a:r>
            <a:r>
              <a:rPr lang="en-US" sz="3600" b="1" dirty="0" smtClean="0"/>
              <a:t>curricles</a:t>
            </a:r>
            <a:br>
              <a:rPr lang="en-US" sz="3600" b="1" dirty="0" smtClean="0"/>
            </a:br>
            <a:r>
              <a:rPr lang="en-US" sz="3600" b="1" dirty="0" smtClean="0"/>
              <a:t>OR</a:t>
            </a:r>
            <a:br>
              <a:rPr lang="en-US" sz="3600" b="1" dirty="0" smtClean="0"/>
            </a:br>
            <a:r>
              <a:rPr lang="en-US" sz="3600" b="1" dirty="0" smtClean="0"/>
              <a:t>HOBBY-HORSES</a:t>
            </a:r>
            <a:r>
              <a:rPr lang="en-US" sz="4400" dirty="0"/>
              <a:t/>
            </a:r>
            <a:br>
              <a:rPr lang="en-US" sz="4400" dirty="0"/>
            </a:br>
            <a:endParaRPr lang="en-US" sz="44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7121" y="186848"/>
            <a:ext cx="7880684" cy="5475632"/>
          </a:xfrm>
          <a:prstGeom prst="rect">
            <a:avLst/>
          </a:prstGeom>
        </p:spPr>
      </p:pic>
      <p:pic>
        <p:nvPicPr>
          <p:cNvPr id="7" name="Content Placeholder 3"/>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5576806" y="3281790"/>
            <a:ext cx="6226587" cy="3269247"/>
          </a:xfrm>
        </p:spPr>
      </p:pic>
      <p:sp>
        <p:nvSpPr>
          <p:cNvPr id="9" name="Rectangle 8"/>
          <p:cNvSpPr/>
          <p:nvPr/>
        </p:nvSpPr>
        <p:spPr>
          <a:xfrm>
            <a:off x="864437" y="6103380"/>
            <a:ext cx="5151352" cy="646331"/>
          </a:xfrm>
          <a:prstGeom prst="rect">
            <a:avLst/>
          </a:prstGeom>
        </p:spPr>
        <p:txBody>
          <a:bodyPr wrap="square">
            <a:spAutoFit/>
          </a:bodyPr>
          <a:lstStyle/>
          <a:p>
            <a:pPr defTabSz="914400">
              <a:defRPr/>
            </a:pPr>
            <a:r>
              <a:rPr lang="en-US" dirty="0" smtClean="0"/>
              <a:t>* Curricle </a:t>
            </a:r>
            <a:r>
              <a:rPr lang="en-US" dirty="0"/>
              <a:t>- a two-wheeled open carriage drawn by two horses side by side</a:t>
            </a:r>
          </a:p>
        </p:txBody>
      </p:sp>
    </p:spTree>
    <p:extLst>
      <p:ext uri="{BB962C8B-B14F-4D97-AF65-F5344CB8AC3E}">
        <p14:creationId xmlns:p14="http://schemas.microsoft.com/office/powerpoint/2010/main" val="172394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dissolv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032378" y="194120"/>
            <a:ext cx="8550440" cy="6412831"/>
          </a:xfrm>
          <a:prstGeom prst="rect">
            <a:avLst/>
          </a:prstGeom>
        </p:spPr>
      </p:pic>
      <p:sp>
        <p:nvSpPr>
          <p:cNvPr id="5" name="Content Placeholder 2"/>
          <p:cNvSpPr txBox="1">
            <a:spLocks/>
          </p:cNvSpPr>
          <p:nvPr/>
        </p:nvSpPr>
        <p:spPr>
          <a:xfrm rot="16200000">
            <a:off x="-1117321" y="2737992"/>
            <a:ext cx="6543564" cy="1455820"/>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gn="ctr">
              <a:spcBef>
                <a:spcPts val="0"/>
              </a:spcBef>
              <a:buNone/>
            </a:pPr>
            <a:r>
              <a:rPr lang="en-US" sz="2800" dirty="0">
                <a:solidFill>
                  <a:schemeClr val="tx2">
                    <a:lumMod val="90000"/>
                    <a:lumOff val="10000"/>
                  </a:schemeClr>
                </a:solidFill>
              </a:rPr>
              <a:t>The </a:t>
            </a:r>
            <a:r>
              <a:rPr lang="en-US" sz="2800" dirty="0" err="1">
                <a:solidFill>
                  <a:schemeClr val="tx2">
                    <a:lumMod val="90000"/>
                    <a:lumOff val="10000"/>
                  </a:schemeClr>
                </a:solidFill>
              </a:rPr>
              <a:t>Kurpfälzisches</a:t>
            </a:r>
            <a:r>
              <a:rPr lang="en-US" sz="2800" dirty="0">
                <a:solidFill>
                  <a:schemeClr val="tx2">
                    <a:lumMod val="90000"/>
                    <a:lumOff val="10000"/>
                  </a:schemeClr>
                </a:solidFill>
              </a:rPr>
              <a:t> </a:t>
            </a:r>
            <a:r>
              <a:rPr lang="en-US" sz="2800" dirty="0" smtClean="0">
                <a:solidFill>
                  <a:schemeClr val="tx2">
                    <a:lumMod val="90000"/>
                    <a:lumOff val="10000"/>
                  </a:schemeClr>
                </a:solidFill>
              </a:rPr>
              <a:t>Museum</a:t>
            </a:r>
          </a:p>
          <a:p>
            <a:pPr marL="0" indent="0" algn="ctr">
              <a:spcBef>
                <a:spcPts val="0"/>
              </a:spcBef>
              <a:buNone/>
            </a:pPr>
            <a:r>
              <a:rPr lang="en-US" sz="2800" dirty="0" smtClean="0">
                <a:solidFill>
                  <a:schemeClr val="tx2">
                    <a:lumMod val="90000"/>
                    <a:lumOff val="10000"/>
                  </a:schemeClr>
                </a:solidFill>
              </a:rPr>
              <a:t>Heidelberg</a:t>
            </a:r>
            <a:r>
              <a:rPr lang="en-US" sz="2800" dirty="0">
                <a:solidFill>
                  <a:schemeClr val="tx2">
                    <a:lumMod val="90000"/>
                    <a:lumOff val="10000"/>
                  </a:schemeClr>
                </a:solidFill>
              </a:rPr>
              <a:t>, </a:t>
            </a:r>
            <a:r>
              <a:rPr lang="en-US" sz="2800" dirty="0" smtClean="0">
                <a:solidFill>
                  <a:schemeClr val="tx2">
                    <a:lumMod val="90000"/>
                    <a:lumOff val="10000"/>
                  </a:schemeClr>
                </a:solidFill>
              </a:rPr>
              <a:t>Germany</a:t>
            </a:r>
            <a:endParaRPr lang="en-US" sz="2800" dirty="0">
              <a:solidFill>
                <a:schemeClr val="tx2">
                  <a:lumMod val="90000"/>
                  <a:lumOff val="10000"/>
                </a:schemeClr>
              </a:solidFill>
            </a:endParaRPr>
          </a:p>
          <a:p>
            <a:pPr marL="0" indent="0" algn="ctr">
              <a:buFont typeface="Arial" panose="020B0604020202020204" pitchFamily="34" charset="0"/>
              <a:buNone/>
            </a:pPr>
            <a:endParaRPr lang="en-US" dirty="0" smtClean="0"/>
          </a:p>
        </p:txBody>
      </p:sp>
    </p:spTree>
    <p:extLst>
      <p:ext uri="{BB962C8B-B14F-4D97-AF65-F5344CB8AC3E}">
        <p14:creationId xmlns:p14="http://schemas.microsoft.com/office/powerpoint/2010/main" val="173098996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5279" y="0"/>
            <a:ext cx="10929257" cy="6858000"/>
          </a:xfrm>
          <a:prstGeom prst="rect">
            <a:avLst/>
          </a:prstGeom>
        </p:spPr>
      </p:pic>
      <p:sp>
        <p:nvSpPr>
          <p:cNvPr id="7" name="Content Placeholder 2"/>
          <p:cNvSpPr txBox="1">
            <a:spLocks/>
          </p:cNvSpPr>
          <p:nvPr/>
        </p:nvSpPr>
        <p:spPr>
          <a:xfrm>
            <a:off x="5233737" y="2057401"/>
            <a:ext cx="6352673" cy="3593591"/>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lgn="ctr">
              <a:lnSpc>
                <a:spcPct val="100000"/>
              </a:lnSpc>
              <a:spcBef>
                <a:spcPts val="0"/>
              </a:spcBef>
              <a:buFont typeface="Arial" panose="020B0604020202020204" pitchFamily="34" charset="0"/>
              <a:buNone/>
            </a:pPr>
            <a:r>
              <a:rPr lang="en-US" sz="3200" b="1" dirty="0" smtClean="0">
                <a:solidFill>
                  <a:schemeClr val="tx1"/>
                </a:solidFill>
              </a:rPr>
              <a:t>1815 </a:t>
            </a:r>
            <a:r>
              <a:rPr lang="mr-IN" sz="3200" b="1" dirty="0" smtClean="0">
                <a:solidFill>
                  <a:schemeClr val="tx1"/>
                </a:solidFill>
              </a:rPr>
              <a:t>–</a:t>
            </a:r>
            <a:r>
              <a:rPr lang="en-US" sz="3200" b="1" dirty="0">
                <a:solidFill>
                  <a:schemeClr val="tx1"/>
                </a:solidFill>
              </a:rPr>
              <a:t> </a:t>
            </a:r>
            <a:r>
              <a:rPr lang="en-US" sz="3200" b="1" dirty="0" smtClean="0">
                <a:solidFill>
                  <a:schemeClr val="tx1"/>
                </a:solidFill>
              </a:rPr>
              <a:t>Mount </a:t>
            </a:r>
            <a:r>
              <a:rPr lang="en-US" sz="3200" b="1" dirty="0" err="1" smtClean="0">
                <a:solidFill>
                  <a:schemeClr val="tx1"/>
                </a:solidFill>
              </a:rPr>
              <a:t>Tambora</a:t>
            </a:r>
            <a:r>
              <a:rPr lang="en-US" sz="3200" b="1" dirty="0" smtClean="0">
                <a:solidFill>
                  <a:schemeClr val="tx1"/>
                </a:solidFill>
              </a:rPr>
              <a:t> in Indonesia erupted</a:t>
            </a:r>
          </a:p>
          <a:p>
            <a:pPr marL="0" indent="0" algn="ctr">
              <a:lnSpc>
                <a:spcPct val="100000"/>
              </a:lnSpc>
              <a:spcBef>
                <a:spcPts val="0"/>
              </a:spcBef>
              <a:buNone/>
            </a:pPr>
            <a:r>
              <a:rPr lang="en-US" sz="3200" b="1" dirty="0" smtClean="0">
                <a:solidFill>
                  <a:schemeClr val="tx1"/>
                </a:solidFill>
              </a:rPr>
              <a:t>1816 </a:t>
            </a:r>
            <a:r>
              <a:rPr lang="mr-IN" sz="3200" b="1" dirty="0" smtClean="0">
                <a:solidFill>
                  <a:schemeClr val="tx1"/>
                </a:solidFill>
              </a:rPr>
              <a:t>–</a:t>
            </a:r>
            <a:r>
              <a:rPr lang="en-US" sz="3200" b="1" dirty="0">
                <a:solidFill>
                  <a:schemeClr val="tx1"/>
                </a:solidFill>
              </a:rPr>
              <a:t> </a:t>
            </a:r>
            <a:r>
              <a:rPr lang="en-US" sz="3200" b="1" dirty="0" smtClean="0">
                <a:solidFill>
                  <a:schemeClr val="tx1"/>
                </a:solidFill>
              </a:rPr>
              <a:t>Year Without a Summer</a:t>
            </a:r>
          </a:p>
          <a:p>
            <a:pPr marL="0" indent="0">
              <a:lnSpc>
                <a:spcPct val="100000"/>
              </a:lnSpc>
              <a:spcBef>
                <a:spcPts val="0"/>
              </a:spcBef>
              <a:buFont typeface="Arial" panose="020B0604020202020204" pitchFamily="34" charset="0"/>
              <a:buNone/>
            </a:pPr>
            <a:endParaRPr lang="en-US" dirty="0" smtClean="0"/>
          </a:p>
        </p:txBody>
      </p:sp>
    </p:spTree>
    <p:extLst>
      <p:ext uri="{BB962C8B-B14F-4D97-AF65-F5344CB8AC3E}">
        <p14:creationId xmlns:p14="http://schemas.microsoft.com/office/powerpoint/2010/main" val="16389305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283783">
            <a:off x="1367983" y="575440"/>
            <a:ext cx="10178322" cy="1492132"/>
          </a:xfrm>
        </p:spPr>
        <p:txBody>
          <a:bodyPr/>
          <a:lstStyle/>
          <a:p>
            <a:r>
              <a:rPr lang="en-US" dirty="0" smtClean="0"/>
              <a:t>RANDOM FACT</a:t>
            </a:r>
            <a:endParaRPr lang="en-US" dirty="0"/>
          </a:p>
        </p:txBody>
      </p:sp>
      <p:sp>
        <p:nvSpPr>
          <p:cNvPr id="3" name="Content Placeholder 2"/>
          <p:cNvSpPr>
            <a:spLocks noGrp="1"/>
          </p:cNvSpPr>
          <p:nvPr>
            <p:ph idx="1"/>
          </p:nvPr>
        </p:nvSpPr>
        <p:spPr>
          <a:xfrm rot="21270441">
            <a:off x="1367983" y="1588169"/>
            <a:ext cx="10178322" cy="3593591"/>
          </a:xfrm>
        </p:spPr>
        <p:txBody>
          <a:bodyPr>
            <a:normAutofit/>
          </a:bodyPr>
          <a:lstStyle/>
          <a:p>
            <a:pPr marL="0" indent="0">
              <a:spcBef>
                <a:spcPts val="0"/>
              </a:spcBef>
              <a:buNone/>
            </a:pPr>
            <a:r>
              <a:rPr lang="en-US" sz="3200" dirty="0"/>
              <a:t>Karl von </a:t>
            </a:r>
            <a:r>
              <a:rPr lang="en-US" sz="3200" dirty="0" err="1" smtClean="0"/>
              <a:t>Drais</a:t>
            </a:r>
            <a:r>
              <a:rPr lang="en-US" sz="3200" dirty="0" smtClean="0"/>
              <a:t> also invented</a:t>
            </a:r>
          </a:p>
          <a:p>
            <a:pPr marL="0" indent="0">
              <a:spcBef>
                <a:spcPts val="0"/>
              </a:spcBef>
              <a:buNone/>
            </a:pPr>
            <a:r>
              <a:rPr lang="en-US" sz="3200" dirty="0"/>
              <a:t>t</a:t>
            </a:r>
            <a:r>
              <a:rPr lang="en-US" sz="3200" dirty="0" smtClean="0"/>
              <a:t>he </a:t>
            </a:r>
            <a:r>
              <a:rPr lang="en-US" sz="3200" dirty="0"/>
              <a:t>first </a:t>
            </a:r>
            <a:r>
              <a:rPr lang="en-US" sz="3200" dirty="0" smtClean="0"/>
              <a:t>meat grinder</a:t>
            </a:r>
            <a:r>
              <a:rPr lang="mr-IN" sz="3200" dirty="0" smtClean="0"/>
              <a:t>…</a:t>
            </a:r>
            <a:endParaRPr lang="en-US" sz="3200"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0195">
            <a:off x="4776606" y="1006715"/>
            <a:ext cx="6813884" cy="5803158"/>
          </a:xfrm>
          <a:prstGeom prst="rect">
            <a:avLst/>
          </a:prstGeom>
        </p:spPr>
      </p:pic>
    </p:spTree>
    <p:extLst>
      <p:ext uri="{BB962C8B-B14F-4D97-AF65-F5344CB8AC3E}">
        <p14:creationId xmlns:p14="http://schemas.microsoft.com/office/powerpoint/2010/main" val="10296053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dissolv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dissolv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dissolve">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4998" y="343807"/>
            <a:ext cx="7541802" cy="1065415"/>
          </a:xfrm>
        </p:spPr>
        <p:txBody>
          <a:bodyPr>
            <a:normAutofit fontScale="90000"/>
          </a:bodyPr>
          <a:lstStyle/>
          <a:p>
            <a:r>
              <a:rPr lang="en-US" smtClean="0"/>
              <a:t>VELOCIPEDE -“Boneshaker</a:t>
            </a:r>
            <a:r>
              <a:rPr lang="en-US" dirty="0" smtClean="0"/>
              <a:t>”</a:t>
            </a:r>
            <a:endParaRPr lang="en-US" dirty="0"/>
          </a:p>
        </p:txBody>
      </p:sp>
      <p:sp>
        <p:nvSpPr>
          <p:cNvPr id="3" name="Content Placeholder 2"/>
          <p:cNvSpPr>
            <a:spLocks noGrp="1"/>
          </p:cNvSpPr>
          <p:nvPr>
            <p:ph idx="1"/>
          </p:nvPr>
        </p:nvSpPr>
        <p:spPr>
          <a:xfrm>
            <a:off x="1144998" y="1409222"/>
            <a:ext cx="4676682" cy="3593591"/>
          </a:xfrm>
        </p:spPr>
        <p:txBody>
          <a:bodyPr>
            <a:normAutofit/>
          </a:bodyPr>
          <a:lstStyle/>
          <a:p>
            <a:r>
              <a:rPr lang="en-US" sz="3200" dirty="0" smtClean="0"/>
              <a:t>France, 1860s</a:t>
            </a:r>
          </a:p>
          <a:p>
            <a:r>
              <a:rPr lang="en-US" sz="3200" dirty="0" smtClean="0"/>
              <a:t>First </a:t>
            </a:r>
            <a:r>
              <a:rPr lang="en-US" sz="3200" dirty="0"/>
              <a:t>type of true bicycle with </a:t>
            </a:r>
            <a:r>
              <a:rPr lang="en-US" sz="3200" dirty="0" smtClean="0"/>
              <a:t>pedals</a:t>
            </a:r>
            <a:endParaRPr lang="en-US" sz="3200" dirty="0"/>
          </a:p>
          <a:p>
            <a:r>
              <a:rPr lang="en-US" sz="3200" dirty="0" smtClean="0"/>
              <a:t>Rigid </a:t>
            </a:r>
            <a:r>
              <a:rPr lang="en-US" sz="3200" dirty="0"/>
              <a:t>frame and iron-banded </a:t>
            </a:r>
            <a:r>
              <a:rPr lang="en-US" sz="3200" dirty="0" smtClean="0"/>
              <a:t>wheels</a:t>
            </a:r>
            <a:endParaRPr lang="en-US" sz="32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45480" y="1409222"/>
            <a:ext cx="5898615" cy="5113498"/>
          </a:xfrm>
          <a:prstGeom prst="rect">
            <a:avLst/>
          </a:prstGeom>
        </p:spPr>
      </p:pic>
    </p:spTree>
    <p:extLst>
      <p:ext uri="{BB962C8B-B14F-4D97-AF65-F5344CB8AC3E}">
        <p14:creationId xmlns:p14="http://schemas.microsoft.com/office/powerpoint/2010/main" val="15915051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29758" y="492878"/>
            <a:ext cx="10178322" cy="1492132"/>
          </a:xfrm>
        </p:spPr>
        <p:txBody>
          <a:bodyPr>
            <a:normAutofit/>
          </a:bodyPr>
          <a:lstStyle/>
          <a:p>
            <a:r>
              <a:rPr lang="en-US" sz="4800" dirty="0" smtClean="0"/>
              <a:t>Penny-farthing</a:t>
            </a:r>
            <a:endParaRPr lang="en-US" sz="4800" dirty="0"/>
          </a:p>
        </p:txBody>
      </p:sp>
      <p:sp>
        <p:nvSpPr>
          <p:cNvPr id="3" name="Content Placeholder 2"/>
          <p:cNvSpPr>
            <a:spLocks noGrp="1"/>
          </p:cNvSpPr>
          <p:nvPr>
            <p:ph idx="1"/>
          </p:nvPr>
        </p:nvSpPr>
        <p:spPr>
          <a:xfrm>
            <a:off x="1251678" y="1373124"/>
            <a:ext cx="4417602" cy="3593591"/>
          </a:xfrm>
        </p:spPr>
        <p:txBody>
          <a:bodyPr/>
          <a:lstStyle/>
          <a:p>
            <a:r>
              <a:rPr lang="en-US" sz="2800" dirty="0" smtClean="0"/>
              <a:t>France, 1870s</a:t>
            </a:r>
          </a:p>
          <a:p>
            <a:r>
              <a:rPr lang="en-US" sz="2800" dirty="0" smtClean="0"/>
              <a:t>The </a:t>
            </a:r>
            <a:r>
              <a:rPr lang="en-US" sz="2800" dirty="0"/>
              <a:t>first machine to be called a "</a:t>
            </a:r>
            <a:r>
              <a:rPr lang="en-US" sz="2800" dirty="0" smtClean="0"/>
              <a:t>bicycle”</a:t>
            </a:r>
          </a:p>
          <a:p>
            <a:endParaRPr lang="en-US" sz="2800" dirty="0" smtClean="0"/>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51678" y="3169920"/>
            <a:ext cx="5341485" cy="3398520"/>
          </a:xfrm>
          <a:prstGeom prst="rect">
            <a:avLst/>
          </a:prstGeo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09352" y="800100"/>
            <a:ext cx="5982589" cy="4404360"/>
          </a:xfrm>
          <a:prstGeom prst="rect">
            <a:avLst/>
          </a:prstGeom>
        </p:spPr>
      </p:pic>
    </p:spTree>
    <p:extLst>
      <p:ext uri="{BB962C8B-B14F-4D97-AF65-F5344CB8AC3E}">
        <p14:creationId xmlns:p14="http://schemas.microsoft.com/office/powerpoint/2010/main" val="1164465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dissolve">
                                      <p:cBhvr>
                                        <p:cTn id="1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2322" y="640268"/>
            <a:ext cx="10178322" cy="1492132"/>
          </a:xfrm>
        </p:spPr>
        <p:txBody>
          <a:bodyPr>
            <a:normAutofit/>
          </a:bodyPr>
          <a:lstStyle/>
          <a:p>
            <a:r>
              <a:rPr lang="en-US" sz="4800" dirty="0" smtClean="0"/>
              <a:t>SAFETY BICYCLE</a:t>
            </a:r>
            <a:endParaRPr lang="en-US" sz="4800" dirty="0"/>
          </a:p>
        </p:txBody>
      </p:sp>
      <p:sp>
        <p:nvSpPr>
          <p:cNvPr id="3" name="Content Placeholder 2"/>
          <p:cNvSpPr>
            <a:spLocks noGrp="1"/>
          </p:cNvSpPr>
          <p:nvPr>
            <p:ph idx="1"/>
          </p:nvPr>
        </p:nvSpPr>
        <p:spPr>
          <a:xfrm>
            <a:off x="1072322" y="1722121"/>
            <a:ext cx="4585242" cy="4187952"/>
          </a:xfrm>
        </p:spPr>
        <p:txBody>
          <a:bodyPr>
            <a:normAutofit fontScale="92500" lnSpcReduction="10000"/>
          </a:bodyPr>
          <a:lstStyle/>
          <a:p>
            <a:r>
              <a:rPr lang="en-US" sz="2800" dirty="0" smtClean="0"/>
              <a:t>England, 1885</a:t>
            </a:r>
          </a:p>
          <a:p>
            <a:r>
              <a:rPr lang="en-US" sz="2800" dirty="0" smtClean="0"/>
              <a:t>Unlike </a:t>
            </a:r>
            <a:r>
              <a:rPr lang="en-US" sz="2800" dirty="0"/>
              <a:t>with penny-farthings, the rider's feet were within reach of the ground, making it easier to </a:t>
            </a:r>
            <a:r>
              <a:rPr lang="en-US" sz="2800" dirty="0" smtClean="0"/>
              <a:t>stop</a:t>
            </a:r>
          </a:p>
          <a:p>
            <a:r>
              <a:rPr lang="en-US" sz="2800" dirty="0"/>
              <a:t>The pedals powered the rear wheel, keeping the rider's feet safely away from the front </a:t>
            </a:r>
            <a:r>
              <a:rPr lang="en-US" sz="2800" dirty="0" smtClean="0"/>
              <a:t>wheel</a:t>
            </a:r>
          </a:p>
          <a:p>
            <a:endParaRPr lang="en-US"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657564" y="1158240"/>
            <a:ext cx="6013735" cy="5087620"/>
          </a:xfrm>
          <a:prstGeom prst="rect">
            <a:avLst/>
          </a:prstGeom>
        </p:spPr>
      </p:pic>
    </p:spTree>
    <p:extLst>
      <p:ext uri="{BB962C8B-B14F-4D97-AF65-F5344CB8AC3E}">
        <p14:creationId xmlns:p14="http://schemas.microsoft.com/office/powerpoint/2010/main" val="1397253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09217" y="461943"/>
            <a:ext cx="10178322" cy="1492132"/>
          </a:xfrm>
        </p:spPr>
        <p:txBody>
          <a:bodyPr/>
          <a:lstStyle/>
          <a:p>
            <a:pPr algn="ctr"/>
            <a:r>
              <a:rPr lang="en-US" dirty="0" smtClean="0"/>
              <a:t>FREEDOM MACHINE</a:t>
            </a:r>
            <a:endParaRPr lang="en-US" dirty="0"/>
          </a:p>
        </p:txBody>
      </p:sp>
      <p:sp>
        <p:nvSpPr>
          <p:cNvPr id="3" name="Content Placeholder 2"/>
          <p:cNvSpPr>
            <a:spLocks noGrp="1"/>
          </p:cNvSpPr>
          <p:nvPr>
            <p:ph idx="1"/>
          </p:nvPr>
        </p:nvSpPr>
        <p:spPr>
          <a:xfrm>
            <a:off x="1115517" y="1356361"/>
            <a:ext cx="5118642" cy="5638799"/>
          </a:xfrm>
        </p:spPr>
        <p:txBody>
          <a:bodyPr>
            <a:normAutofit/>
          </a:bodyPr>
          <a:lstStyle/>
          <a:p>
            <a:pPr marL="0" lvl="0" indent="0">
              <a:lnSpc>
                <a:spcPct val="100000"/>
              </a:lnSpc>
              <a:spcBef>
                <a:spcPts val="0"/>
              </a:spcBef>
              <a:buClrTx/>
              <a:buNone/>
            </a:pPr>
            <a:r>
              <a:rPr lang="en-US" sz="2800" dirty="0" smtClean="0"/>
              <a:t>“Let </a:t>
            </a:r>
            <a:r>
              <a:rPr lang="en-US" sz="2800" dirty="0"/>
              <a:t>me tell you what I think of bicycling. I think it has done more to emancipate women than anything else in the world. It gives women a feeling of freedom and self-reliance. I stand and rejoice every time I see a woman ride by on a wheel…the picture of free, untrammeled womanhood.”</a:t>
            </a:r>
            <a:br>
              <a:rPr lang="en-US" sz="2800" dirty="0"/>
            </a:br>
            <a:endParaRPr lang="en-US" sz="2800" dirty="0" smtClean="0"/>
          </a:p>
          <a:p>
            <a:pPr marL="0" lvl="0" indent="0">
              <a:lnSpc>
                <a:spcPct val="100000"/>
              </a:lnSpc>
              <a:spcBef>
                <a:spcPts val="0"/>
              </a:spcBef>
              <a:buClrTx/>
              <a:buNone/>
            </a:pPr>
            <a:r>
              <a:rPr lang="en-US" sz="2800" dirty="0"/>
              <a:t>Susan B. </a:t>
            </a:r>
            <a:r>
              <a:rPr lang="en-US" sz="2800" dirty="0" smtClean="0"/>
              <a:t> Anthony</a:t>
            </a:r>
            <a:endParaRPr lang="en-US" sz="2800"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34159" y="2598421"/>
            <a:ext cx="5453380" cy="3752393"/>
          </a:xfrm>
          <a:prstGeom prst="rect">
            <a:avLst/>
          </a:prstGeom>
        </p:spPr>
      </p:pic>
    </p:spTree>
    <p:extLst>
      <p:ext uri="{BB962C8B-B14F-4D97-AF65-F5344CB8AC3E}">
        <p14:creationId xmlns:p14="http://schemas.microsoft.com/office/powerpoint/2010/main" val="467541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ssolv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The Evolution Of The Bicycle.mp4">
            <a:hlinkClick r:id="" action="ppaction://media"/>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60509" y="182881"/>
            <a:ext cx="11569172" cy="6507480"/>
          </a:xfrm>
        </p:spPr>
      </p:pic>
    </p:spTree>
    <p:extLst>
      <p:ext uri="{BB962C8B-B14F-4D97-AF65-F5344CB8AC3E}">
        <p14:creationId xmlns:p14="http://schemas.microsoft.com/office/powerpoint/2010/main" val="95907534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5"/>
                                        </p:tgtEl>
                                      </p:cBhvr>
                                    </p:cmd>
                                  </p:childTnLst>
                                </p:cTn>
                              </p:par>
                            </p:childTnLst>
                          </p:cTn>
                        </p:par>
                      </p:childTnLst>
                    </p:cTn>
                  </p:par>
                </p:childTnLst>
              </p:cTn>
              <p:nextCondLst>
                <p:cond evt="onClick" delay="0">
                  <p:tgtEl>
                    <p:spTgt spid="5"/>
                  </p:tgtEl>
                </p:cond>
              </p:nextCondLst>
            </p:seq>
            <p:video>
              <p:cMediaNode vol="4545">
                <p:cTn id="7" fill="hold" display="0">
                  <p:stCondLst>
                    <p:cond delay="indefinite"/>
                  </p:stCondLst>
                </p:cTn>
                <p:tgtEl>
                  <p:spTgt spid="5"/>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Katie Melua - Nine Million Bicycles.mp3">
            <a:hlinkClick r:id="" action="ppaction://media"/>
          </p:cNvPr>
          <p:cNvPicPr>
            <a:picLocks noGrp="1" noChangeAspect="1"/>
          </p:cNvPicPr>
          <p:nvPr>
            <p:ph idx="1"/>
            <a:audioFile r:link="rId2"/>
            <p:extLst>
              <p:ext uri="{DAA4B4D4-6D71-4841-9C94-3DE7FCFB9230}">
                <p14:media xmlns:p14="http://schemas.microsoft.com/office/powerpoint/2010/main" r:embed="rId1"/>
              </p:ext>
            </p:extLst>
          </p:nvPr>
        </p:nvPicPr>
        <p:blipFill>
          <a:blip r:embed="rId5"/>
          <a:stretch>
            <a:fillRect/>
          </a:stretch>
        </p:blipFill>
        <p:spPr>
          <a:xfrm>
            <a:off x="138840" y="5886451"/>
            <a:ext cx="660400" cy="660400"/>
          </a:xfrm>
        </p:spPr>
      </p:pic>
      <p:sp>
        <p:nvSpPr>
          <p:cNvPr id="7" name="Content Placeholder 2"/>
          <p:cNvSpPr txBox="1">
            <a:spLocks/>
          </p:cNvSpPr>
          <p:nvPr/>
        </p:nvSpPr>
        <p:spPr>
          <a:xfrm>
            <a:off x="1251678" y="835809"/>
            <a:ext cx="8757478" cy="2286126"/>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700"/>
              </a:spcBef>
              <a:buClr>
                <a:schemeClr val="tx2"/>
              </a:buClr>
              <a:buFont typeface="Arial" panose="020B0604020202020204" pitchFamily="34" charset="0"/>
              <a:buChar char="•"/>
              <a:defRPr sz="2000" kern="1200">
                <a:solidFill>
                  <a:schemeClr val="tx1">
                    <a:lumMod val="65000"/>
                    <a:lumOff val="35000"/>
                  </a:schemeClr>
                </a:solidFill>
                <a:latin typeface="+mn-lt"/>
                <a:ea typeface="+mn-ea"/>
                <a:cs typeface="+mn-cs"/>
              </a:defRPr>
            </a:lvl1pPr>
            <a:lvl2pPr marL="685800" indent="-228600" algn="l" defTabSz="914400" rtl="0" eaLnBrk="1" latinLnBrk="0" hangingPunct="1">
              <a:lnSpc>
                <a:spcPct val="110000"/>
              </a:lnSpc>
              <a:spcBef>
                <a:spcPts val="700"/>
              </a:spcBef>
              <a:buClr>
                <a:schemeClr val="tx2"/>
              </a:buClr>
              <a:buFont typeface="Gill Sans MT" panose="020B0502020104020203" pitchFamily="34" charset="0"/>
              <a:buChar char="–"/>
              <a:defRPr sz="1800" kern="1200">
                <a:solidFill>
                  <a:schemeClr val="tx1">
                    <a:lumMod val="65000"/>
                    <a:lumOff val="35000"/>
                  </a:schemeClr>
                </a:solidFill>
                <a:latin typeface="+mn-lt"/>
                <a:ea typeface="+mn-ea"/>
                <a:cs typeface="+mn-cs"/>
              </a:defRPr>
            </a:lvl2pPr>
            <a:lvl3pPr marL="1143000" indent="-228600" algn="l" defTabSz="914400" rtl="0" eaLnBrk="1" latinLnBrk="0" hangingPunct="1">
              <a:lnSpc>
                <a:spcPct val="110000"/>
              </a:lnSpc>
              <a:spcBef>
                <a:spcPts val="700"/>
              </a:spcBef>
              <a:buClr>
                <a:schemeClr val="tx2"/>
              </a:buClr>
              <a:buFont typeface="Arial" panose="020B0604020202020204" pitchFamily="34" charset="0"/>
              <a:buChar char="•"/>
              <a:defRPr sz="16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4pPr>
            <a:lvl5pPr marL="20574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a:solidFill>
                  <a:schemeClr val="tx1">
                    <a:lumMod val="65000"/>
                    <a:lumOff val="35000"/>
                  </a:schemeClr>
                </a:solidFill>
                <a:latin typeface="+mn-lt"/>
                <a:ea typeface="+mn-ea"/>
                <a:cs typeface="+mn-cs"/>
              </a:defRPr>
            </a:lvl6pPr>
            <a:lvl7pPr marL="29718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a:solidFill>
                  <a:schemeClr val="tx1">
                    <a:lumMod val="65000"/>
                    <a:lumOff val="35000"/>
                  </a:schemeClr>
                </a:solidFill>
                <a:latin typeface="+mn-lt"/>
                <a:ea typeface="+mn-ea"/>
                <a:cs typeface="+mn-cs"/>
              </a:defRPr>
            </a:lvl7pPr>
            <a:lvl8pPr marL="3429000" indent="-228600" algn="l" defTabSz="914400" rtl="0" eaLnBrk="1" latinLnBrk="0" hangingPunct="1">
              <a:lnSpc>
                <a:spcPct val="110000"/>
              </a:lnSpc>
              <a:spcBef>
                <a:spcPts val="700"/>
              </a:spcBef>
              <a:buClr>
                <a:schemeClr val="tx2"/>
              </a:buClr>
              <a:buFont typeface="Gill Sans MT" panose="020B0502020104020203" pitchFamily="34" charset="0"/>
              <a:buChar char="–"/>
              <a:defRPr sz="1400" kern="1200" baseline="0">
                <a:solidFill>
                  <a:schemeClr val="tx1">
                    <a:lumMod val="65000"/>
                    <a:lumOff val="35000"/>
                  </a:schemeClr>
                </a:solidFill>
                <a:latin typeface="+mn-lt"/>
                <a:ea typeface="+mn-ea"/>
                <a:cs typeface="+mn-cs"/>
              </a:defRPr>
            </a:lvl8pPr>
            <a:lvl9pPr marL="3886200" indent="-228600" algn="l" defTabSz="914400" rtl="0" eaLnBrk="1" latinLnBrk="0" hangingPunct="1">
              <a:lnSpc>
                <a:spcPct val="110000"/>
              </a:lnSpc>
              <a:spcBef>
                <a:spcPts val="700"/>
              </a:spcBef>
              <a:buClr>
                <a:schemeClr val="tx2"/>
              </a:buClr>
              <a:buFont typeface="Arial" panose="020B0604020202020204" pitchFamily="34" charset="0"/>
              <a:buChar char="•"/>
              <a:defRPr sz="1400" kern="1200" baseline="0">
                <a:solidFill>
                  <a:schemeClr val="tx1">
                    <a:lumMod val="65000"/>
                    <a:lumOff val="35000"/>
                  </a:schemeClr>
                </a:solidFill>
                <a:latin typeface="+mn-lt"/>
                <a:ea typeface="+mn-ea"/>
                <a:cs typeface="+mn-cs"/>
              </a:defRPr>
            </a:lvl9pPr>
          </a:lstStyle>
          <a:p>
            <a:pPr marL="0" indent="0">
              <a:buNone/>
            </a:pPr>
            <a:r>
              <a:rPr lang="en-US" sz="2800" b="1" dirty="0" smtClean="0">
                <a:solidFill>
                  <a:schemeClr val="tx2">
                    <a:lumMod val="90000"/>
                    <a:lumOff val="10000"/>
                  </a:schemeClr>
                </a:solidFill>
              </a:rPr>
              <a:t>How many bicycles there are in the world?</a:t>
            </a:r>
            <a:endParaRPr lang="en-US" sz="2800" b="1" dirty="0">
              <a:solidFill>
                <a:schemeClr val="tx2">
                  <a:lumMod val="90000"/>
                  <a:lumOff val="10000"/>
                </a:schemeClr>
              </a:solidFill>
            </a:endParaRPr>
          </a:p>
        </p:txBody>
      </p:sp>
      <p:sp>
        <p:nvSpPr>
          <p:cNvPr id="8" name="Rectangle 7"/>
          <p:cNvSpPr/>
          <p:nvPr/>
        </p:nvSpPr>
        <p:spPr>
          <a:xfrm>
            <a:off x="1251679" y="1293623"/>
            <a:ext cx="6076222" cy="5693866"/>
          </a:xfrm>
          <a:prstGeom prst="rect">
            <a:avLst/>
          </a:prstGeom>
        </p:spPr>
        <p:txBody>
          <a:bodyPr wrap="square">
            <a:spAutoFit/>
          </a:bodyPr>
          <a:lstStyle/>
          <a:p>
            <a:r>
              <a:rPr lang="en-US" sz="2800" dirty="0" smtClean="0">
                <a:hlinkClick r:id="rId6"/>
              </a:rPr>
              <a:t>http</a:t>
            </a:r>
            <a:r>
              <a:rPr lang="en-US" sz="2800" dirty="0">
                <a:hlinkClick r:id="rId6"/>
              </a:rPr>
              <a:t>://www.worldometers.info/bicycles</a:t>
            </a:r>
            <a:r>
              <a:rPr lang="en-US" sz="2800" dirty="0" smtClean="0">
                <a:hlinkClick r:id="rId6"/>
              </a:rPr>
              <a:t>/</a:t>
            </a:r>
            <a:endParaRPr lang="en-US" sz="2800" dirty="0" smtClean="0"/>
          </a:p>
          <a:p>
            <a:pPr marL="457200" indent="-457200">
              <a:buFont typeface="Arial" charset="0"/>
              <a:buChar char="•"/>
            </a:pPr>
            <a:endParaRPr lang="en-US" sz="2800" dirty="0" smtClean="0"/>
          </a:p>
          <a:p>
            <a:r>
              <a:rPr lang="en-US" sz="2800" b="1" dirty="0" smtClean="0">
                <a:solidFill>
                  <a:schemeClr val="tx2">
                    <a:lumMod val="90000"/>
                    <a:lumOff val="10000"/>
                  </a:schemeClr>
                </a:solidFill>
              </a:rPr>
              <a:t>ECF </a:t>
            </a:r>
            <a:r>
              <a:rPr lang="en-US" sz="2800" b="1" dirty="0">
                <a:solidFill>
                  <a:schemeClr val="tx2">
                    <a:lumMod val="90000"/>
                    <a:lumOff val="10000"/>
                  </a:schemeClr>
                </a:solidFill>
              </a:rPr>
              <a:t>Cycling Barometer </a:t>
            </a:r>
            <a:r>
              <a:rPr lang="en-US" sz="2800" b="1" dirty="0" smtClean="0">
                <a:solidFill>
                  <a:schemeClr val="tx2">
                    <a:lumMod val="90000"/>
                    <a:lumOff val="10000"/>
                  </a:schemeClr>
                </a:solidFill>
              </a:rPr>
              <a:t>2015</a:t>
            </a:r>
          </a:p>
          <a:p>
            <a:r>
              <a:rPr lang="en-US" sz="2800" dirty="0">
                <a:hlinkClick r:id="rId7"/>
              </a:rPr>
              <a:t>https://</a:t>
            </a:r>
            <a:r>
              <a:rPr lang="en-US" sz="2800" dirty="0" smtClean="0">
                <a:hlinkClick r:id="rId7"/>
              </a:rPr>
              <a:t>ecf.com/resources/photo-gallery/set/72157650698796314</a:t>
            </a:r>
            <a:endParaRPr lang="en-US" sz="2800" dirty="0" smtClean="0"/>
          </a:p>
          <a:p>
            <a:endParaRPr lang="en-US" sz="2800" dirty="0" smtClean="0"/>
          </a:p>
          <a:p>
            <a:r>
              <a:rPr lang="en-US" sz="2800" b="1" dirty="0">
                <a:solidFill>
                  <a:schemeClr val="tx2">
                    <a:lumMod val="90000"/>
                    <a:lumOff val="10000"/>
                  </a:schemeClr>
                </a:solidFill>
              </a:rPr>
              <a:t>2016 road safety statistics: </a:t>
            </a:r>
            <a:endParaRPr lang="en-US" sz="2800" b="1" dirty="0" smtClean="0">
              <a:solidFill>
                <a:schemeClr val="tx2">
                  <a:lumMod val="90000"/>
                  <a:lumOff val="10000"/>
                </a:schemeClr>
              </a:solidFill>
            </a:endParaRPr>
          </a:p>
          <a:p>
            <a:r>
              <a:rPr lang="en-US" sz="2800" b="1" dirty="0" smtClean="0">
                <a:solidFill>
                  <a:schemeClr val="tx2">
                    <a:lumMod val="90000"/>
                    <a:lumOff val="10000"/>
                  </a:schemeClr>
                </a:solidFill>
              </a:rPr>
              <a:t>What </a:t>
            </a:r>
            <a:r>
              <a:rPr lang="en-US" sz="2800" b="1" dirty="0">
                <a:solidFill>
                  <a:schemeClr val="tx2">
                    <a:lumMod val="90000"/>
                    <a:lumOff val="10000"/>
                  </a:schemeClr>
                </a:solidFill>
              </a:rPr>
              <a:t>is behind the figures</a:t>
            </a:r>
            <a:r>
              <a:rPr lang="en-US" sz="2800" b="1" dirty="0" smtClean="0">
                <a:solidFill>
                  <a:schemeClr val="tx2">
                    <a:lumMod val="90000"/>
                    <a:lumOff val="10000"/>
                  </a:schemeClr>
                </a:solidFill>
              </a:rPr>
              <a:t>?</a:t>
            </a:r>
            <a:endParaRPr lang="en-US" sz="2800" dirty="0">
              <a:solidFill>
                <a:schemeClr val="tx2">
                  <a:lumMod val="90000"/>
                  <a:lumOff val="10000"/>
                </a:schemeClr>
              </a:solidFill>
            </a:endParaRPr>
          </a:p>
          <a:p>
            <a:r>
              <a:rPr lang="en-US" sz="2800" dirty="0">
                <a:hlinkClick r:id="rId8"/>
              </a:rPr>
              <a:t>http://</a:t>
            </a:r>
            <a:r>
              <a:rPr lang="en-US" sz="2800" dirty="0" smtClean="0">
                <a:hlinkClick r:id="rId8"/>
              </a:rPr>
              <a:t>europa.eu/rapid/press-release_MEMO-17-675_en.htm</a:t>
            </a:r>
            <a:endParaRPr lang="en-US" sz="2800" dirty="0" smtClean="0"/>
          </a:p>
          <a:p>
            <a:endParaRPr lang="en-US" sz="2800" dirty="0" smtClean="0"/>
          </a:p>
          <a:p>
            <a:endParaRPr lang="en-US" sz="2800" dirty="0" smtClean="0"/>
          </a:p>
          <a:p>
            <a:endParaRPr lang="en-US" sz="2800" dirty="0"/>
          </a:p>
        </p:txBody>
      </p:sp>
      <p:pic>
        <p:nvPicPr>
          <p:cNvPr id="10" name="Picture 9"/>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740888" y="3579749"/>
            <a:ext cx="4693396" cy="2793778"/>
          </a:xfrm>
          <a:prstGeom prst="rect">
            <a:avLst/>
          </a:prstGeom>
        </p:spPr>
      </p:pic>
    </p:spTree>
    <p:extLst>
      <p:ext uri="{BB962C8B-B14F-4D97-AF65-F5344CB8AC3E}">
        <p14:creationId xmlns:p14="http://schemas.microsoft.com/office/powerpoint/2010/main" val="531597119"/>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9390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21012410">
            <a:off x="1061177" y="869019"/>
            <a:ext cx="10178322" cy="1492132"/>
          </a:xfrm>
        </p:spPr>
        <p:txBody>
          <a:bodyPr>
            <a:normAutofit/>
          </a:bodyPr>
          <a:lstStyle/>
          <a:p>
            <a:r>
              <a:rPr lang="en-US" sz="4800" dirty="0" smtClean="0"/>
              <a:t>CRAZY BIKES!</a:t>
            </a:r>
            <a:endParaRPr lang="en-US" sz="4800" dirty="0"/>
          </a:p>
        </p:txBody>
      </p:sp>
      <p:sp>
        <p:nvSpPr>
          <p:cNvPr id="4" name="Rectangle 3"/>
          <p:cNvSpPr/>
          <p:nvPr/>
        </p:nvSpPr>
        <p:spPr>
          <a:xfrm>
            <a:off x="1223962" y="5014772"/>
            <a:ext cx="7635876" cy="1477328"/>
          </a:xfrm>
          <a:prstGeom prst="rect">
            <a:avLst/>
          </a:prstGeom>
        </p:spPr>
        <p:txBody>
          <a:bodyPr wrap="square">
            <a:spAutoFit/>
          </a:bodyPr>
          <a:lstStyle/>
          <a:p>
            <a:r>
              <a:rPr lang="en-US" sz="2400" dirty="0" smtClean="0">
                <a:solidFill>
                  <a:srgbClr val="000000"/>
                </a:solidFill>
                <a:latin typeface="HelveticaNeue" charset="0"/>
                <a:hlinkClick r:id="rId2"/>
              </a:rPr>
              <a:t>https</a:t>
            </a:r>
            <a:r>
              <a:rPr lang="en-US" sz="2400" dirty="0">
                <a:solidFill>
                  <a:srgbClr val="000000"/>
                </a:solidFill>
                <a:latin typeface="HelveticaNeue" charset="0"/>
                <a:hlinkClick r:id="rId2"/>
              </a:rPr>
              <a:t>://</a:t>
            </a:r>
            <a:r>
              <a:rPr lang="en-US" sz="2400" dirty="0" smtClean="0">
                <a:solidFill>
                  <a:srgbClr val="000000"/>
                </a:solidFill>
                <a:latin typeface="HelveticaNeue" charset="0"/>
                <a:hlinkClick r:id="rId2"/>
              </a:rPr>
              <a:t>www.youtube.com/watch?v=fGS2SgiLG80</a:t>
            </a:r>
            <a:endParaRPr lang="en-US" sz="2400" dirty="0">
              <a:solidFill>
                <a:srgbClr val="000000"/>
              </a:solidFill>
              <a:latin typeface="HelveticaNeue" charset="0"/>
            </a:endParaRPr>
          </a:p>
          <a:p>
            <a:endParaRPr lang="en-US" sz="2400" dirty="0">
              <a:solidFill>
                <a:srgbClr val="000000"/>
              </a:solidFill>
              <a:latin typeface="HelveticaNeue" charset="0"/>
            </a:endParaRPr>
          </a:p>
          <a:p>
            <a:r>
              <a:rPr lang="en-US" sz="2400" dirty="0" smtClean="0">
                <a:solidFill>
                  <a:srgbClr val="000000"/>
                </a:solidFill>
                <a:latin typeface="HelveticaNeue" charset="0"/>
                <a:hlinkClick r:id="rId3"/>
              </a:rPr>
              <a:t>https</a:t>
            </a:r>
            <a:r>
              <a:rPr lang="en-US" sz="2400" dirty="0">
                <a:solidFill>
                  <a:srgbClr val="000000"/>
                </a:solidFill>
                <a:latin typeface="HelveticaNeue" charset="0"/>
                <a:hlinkClick r:id="rId3"/>
              </a:rPr>
              <a:t>://</a:t>
            </a:r>
            <a:r>
              <a:rPr lang="en-US" sz="2400" dirty="0" smtClean="0">
                <a:solidFill>
                  <a:srgbClr val="000000"/>
                </a:solidFill>
                <a:latin typeface="HelveticaNeue" charset="0"/>
                <a:hlinkClick r:id="rId3"/>
              </a:rPr>
              <a:t>www.youtube.com/watch?v=lNVXSS81APg</a:t>
            </a:r>
            <a:endParaRPr lang="en-US" sz="2400" dirty="0" smtClean="0">
              <a:solidFill>
                <a:srgbClr val="000000"/>
              </a:solidFill>
              <a:latin typeface="HelveticaNeue" charset="0"/>
            </a:endParaRPr>
          </a:p>
          <a:p>
            <a:endParaRPr lang="en-US" b="0" i="0" dirty="0">
              <a:solidFill>
                <a:srgbClr val="000000"/>
              </a:solidFill>
              <a:effectLst/>
              <a:latin typeface="HelveticaNeue"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041900" y="239115"/>
            <a:ext cx="6684583" cy="4469121"/>
          </a:xfrm>
          <a:prstGeom prst="rect">
            <a:avLst/>
          </a:prstGeom>
        </p:spPr>
      </p:pic>
    </p:spTree>
    <p:extLst>
      <p:ext uri="{BB962C8B-B14F-4D97-AF65-F5344CB8AC3E}">
        <p14:creationId xmlns:p14="http://schemas.microsoft.com/office/powerpoint/2010/main" val="1755553947"/>
      </p:ext>
    </p:extLst>
  </p:cSld>
  <p:clrMapOvr>
    <a:masterClrMapping/>
  </p:clrMapOvr>
  <p:timing>
    <p:tnLst>
      <p:par>
        <p:cTn id="1" dur="indefinite" restart="never" nodeType="tmRoot"/>
      </p:par>
    </p:tnLst>
  </p:timing>
</p:sld>
</file>

<file path=ppt/theme/theme1.xml><?xml version="1.0" encoding="utf-8"?>
<a:theme xmlns:a="http://schemas.openxmlformats.org/drawingml/2006/main" name="Badge">
  <a:themeElements>
    <a:clrScheme name="Badge">
      <a:dk1>
        <a:sysClr val="windowText" lastClr="000000"/>
      </a:dk1>
      <a:lt1>
        <a:sysClr val="window" lastClr="FFFFFF"/>
      </a:lt1>
      <a:dk2>
        <a:srgbClr val="2A1A00"/>
      </a:dk2>
      <a:lt2>
        <a:srgbClr val="F3F3F2"/>
      </a:lt2>
      <a:accent1>
        <a:srgbClr val="F8B323"/>
      </a:accent1>
      <a:accent2>
        <a:srgbClr val="656A59"/>
      </a:accent2>
      <a:accent3>
        <a:srgbClr val="46B2B5"/>
      </a:accent3>
      <a:accent4>
        <a:srgbClr val="8CAA7E"/>
      </a:accent4>
      <a:accent5>
        <a:srgbClr val="D36F68"/>
      </a:accent5>
      <a:accent6>
        <a:srgbClr val="826276"/>
      </a:accent6>
      <a:hlink>
        <a:srgbClr val="46B2B5"/>
      </a:hlink>
      <a:folHlink>
        <a:srgbClr val="A46694"/>
      </a:folHlink>
    </a:clrScheme>
    <a:fontScheme name="Badge">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Badge">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771EA782-DFA6-45B1-AEA3-661F1715B31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Badge</Template>
  <TotalTime>208</TotalTime>
  <Words>499</Words>
  <Application>Microsoft Macintosh PowerPoint</Application>
  <PresentationFormat>Widescreen</PresentationFormat>
  <Paragraphs>63</Paragraphs>
  <Slides>15</Slides>
  <Notes>8</Notes>
  <HiddenSlides>0</HiddenSlides>
  <MMClips>3</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Calibri</vt:lpstr>
      <vt:lpstr>Gill Sans MT</vt:lpstr>
      <vt:lpstr>HelveticaNeue</vt:lpstr>
      <vt:lpstr>Impact</vt:lpstr>
      <vt:lpstr>Mangal</vt:lpstr>
      <vt:lpstr>Arial</vt:lpstr>
      <vt:lpstr>Badge</vt:lpstr>
      <vt:lpstr>Cycle and  the City</vt:lpstr>
      <vt:lpstr>THE HISTORY…</vt:lpstr>
      <vt:lpstr>THE FIRST BICYCLE - LAUFMASCHINE </vt:lpstr>
      <vt:lpstr>PowerPoint Presentation</vt:lpstr>
      <vt:lpstr>pedestrian curricles OR HOBBY-HORSES </vt:lpstr>
      <vt:lpstr>PowerPoint Presentation</vt:lpstr>
      <vt:lpstr>PowerPoint Presentation</vt:lpstr>
      <vt:lpstr>RANDOM FACT</vt:lpstr>
      <vt:lpstr>VELOCIPEDE -“Boneshaker”</vt:lpstr>
      <vt:lpstr>Penny-farthing</vt:lpstr>
      <vt:lpstr>SAFETY BICYCLE</vt:lpstr>
      <vt:lpstr>FREEDOM MACHINE</vt:lpstr>
      <vt:lpstr>PowerPoint Presentation</vt:lpstr>
      <vt:lpstr>PowerPoint Presentation</vt:lpstr>
      <vt:lpstr>CRAZY BIKES!</vt:lpstr>
    </vt:vector>
  </TitlesOfParts>
  <Company/>
  <LinksUpToDate>false</LinksUpToDate>
  <SharedDoc>false</SharedDoc>
  <HyperlinksChanged>false</HyperlinksChanged>
  <AppVersion>15.0039</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Cycle and  the City</dc:title>
  <dc:creator>Microsoft Office User</dc:creator>
  <cp:lastModifiedBy>Microsoft Office User</cp:lastModifiedBy>
  <cp:revision>40</cp:revision>
  <dcterms:created xsi:type="dcterms:W3CDTF">2017-10-23T21:23:29Z</dcterms:created>
  <dcterms:modified xsi:type="dcterms:W3CDTF">2017-10-24T07:27:35Z</dcterms:modified>
</cp:coreProperties>
</file>