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309" r:id="rId4"/>
    <p:sldId id="315" r:id="rId5"/>
    <p:sldId id="339" r:id="rId6"/>
    <p:sldId id="363" r:id="rId7"/>
    <p:sldId id="312" r:id="rId8"/>
    <p:sldId id="303" r:id="rId9"/>
    <p:sldId id="308" r:id="rId10"/>
    <p:sldId id="314" r:id="rId11"/>
    <p:sldId id="316" r:id="rId12"/>
    <p:sldId id="364" r:id="rId13"/>
    <p:sldId id="366" r:id="rId14"/>
    <p:sldId id="368" r:id="rId15"/>
    <p:sldId id="405" r:id="rId16"/>
    <p:sldId id="407" r:id="rId17"/>
    <p:sldId id="342" r:id="rId18"/>
    <p:sldId id="371" r:id="rId19"/>
    <p:sldId id="341" r:id="rId20"/>
    <p:sldId id="344" r:id="rId21"/>
    <p:sldId id="345" r:id="rId22"/>
    <p:sldId id="390" r:id="rId23"/>
    <p:sldId id="391" r:id="rId24"/>
    <p:sldId id="392" r:id="rId25"/>
    <p:sldId id="375" r:id="rId26"/>
    <p:sldId id="311" r:id="rId27"/>
    <p:sldId id="304" r:id="rId28"/>
    <p:sldId id="401" r:id="rId29"/>
    <p:sldId id="402" r:id="rId30"/>
    <p:sldId id="415" r:id="rId31"/>
    <p:sldId id="343" r:id="rId32"/>
    <p:sldId id="317" r:id="rId33"/>
    <p:sldId id="318" r:id="rId34"/>
    <p:sldId id="322" r:id="rId35"/>
    <p:sldId id="350" r:id="rId36"/>
    <p:sldId id="362" r:id="rId37"/>
    <p:sldId id="395" r:id="rId38"/>
    <p:sldId id="326" r:id="rId39"/>
    <p:sldId id="397" r:id="rId40"/>
    <p:sldId id="329" r:id="rId41"/>
    <p:sldId id="330" r:id="rId42"/>
    <p:sldId id="365" r:id="rId43"/>
    <p:sldId id="416" r:id="rId44"/>
    <p:sldId id="369" r:id="rId45"/>
    <p:sldId id="412" r:id="rId46"/>
    <p:sldId id="414" r:id="rId47"/>
    <p:sldId id="400" r:id="rId48"/>
    <p:sldId id="396" r:id="rId49"/>
    <p:sldId id="354" r:id="rId50"/>
    <p:sldId id="383" r:id="rId51"/>
    <p:sldId id="384" r:id="rId52"/>
    <p:sldId id="385" r:id="rId53"/>
    <p:sldId id="386" r:id="rId54"/>
    <p:sldId id="388" r:id="rId55"/>
    <p:sldId id="394" r:id="rId56"/>
    <p:sldId id="393" r:id="rId57"/>
    <p:sldId id="408" r:id="rId58"/>
    <p:sldId id="409" r:id="rId59"/>
    <p:sldId id="410" r:id="rId60"/>
    <p:sldId id="337" r:id="rId6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2825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20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8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47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91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5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97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6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91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06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9165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5038" y="685800"/>
            <a:ext cx="7543800" cy="3566160"/>
          </a:xfrm>
        </p:spPr>
        <p:txBody>
          <a:bodyPr/>
          <a:lstStyle/>
          <a:p>
            <a:r>
              <a:rPr lang="en-GB" dirty="0"/>
              <a:t>Pub quiz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WMB, 2017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1 min / question, unless stated otherwise</a:t>
            </a:r>
            <a:endParaRPr lang="lt-LT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1 answer</a:t>
            </a:r>
            <a:r>
              <a:rPr lang="lt-LT" sz="3200" dirty="0"/>
              <a:t> </a:t>
            </a:r>
            <a:r>
              <a:rPr lang="en-GB" sz="3200" dirty="0"/>
              <a:t>= 1p</a:t>
            </a:r>
            <a:r>
              <a:rPr lang="lt-LT" sz="3200" dirty="0"/>
              <a:t>t</a:t>
            </a:r>
            <a:r>
              <a:rPr lang="en-GB" sz="3200" dirty="0"/>
              <a:t>, unless stated otherwise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3200" dirty="0"/>
              <a:t>Google </a:t>
            </a:r>
            <a:r>
              <a:rPr lang="en-GB" sz="3200" dirty="0"/>
              <a:t>= -1p</a:t>
            </a:r>
            <a:r>
              <a:rPr lang="lt-LT" sz="3200" dirty="0"/>
              <a:t>t</a:t>
            </a:r>
            <a:endParaRPr lang="en-US" sz="3200" dirty="0"/>
          </a:p>
          <a:p>
            <a:pPr lvl="1">
              <a:buBlip>
                <a:blip r:embed="rId2"/>
              </a:buBlip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1: Who is this guy</a:t>
            </a:r>
            <a:r>
              <a:rPr lang="lt-LT" dirty="0"/>
              <a:t>? (</a:t>
            </a:r>
            <a:r>
              <a:rPr lang="en-GB" dirty="0"/>
              <a:t>1pt)</a:t>
            </a:r>
          </a:p>
        </p:txBody>
      </p:sp>
      <p:pic>
        <p:nvPicPr>
          <p:cNvPr id="1026" name="Picture 2" descr="http://cdn-r1.unilad.co.uk/wp-content/uploads/2015/09/Martin_Shkrel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887" y="1846263"/>
            <a:ext cx="6444675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443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2: </a:t>
            </a:r>
            <a:r>
              <a:rPr lang="en-GB" dirty="0"/>
              <a:t>Who’s art is this</a:t>
            </a:r>
            <a:r>
              <a:rPr lang="en-US" dirty="0"/>
              <a:t>? (1pt)</a:t>
            </a:r>
          </a:p>
        </p:txBody>
      </p:sp>
      <p:pic>
        <p:nvPicPr>
          <p:cNvPr id="5122" name="Picture 2" descr="http://utenti.romascuola.net/bramarte/pop%20art/img/wa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209800"/>
            <a:ext cx="3661410" cy="364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254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3: What beverages</a:t>
            </a:r>
            <a:r>
              <a:rPr lang="lt-LT" dirty="0"/>
              <a:t>? (0.</a:t>
            </a:r>
            <a:r>
              <a:rPr lang="en-GB" dirty="0"/>
              <a:t>5pt + 0.5pt)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56" y="1846263"/>
            <a:ext cx="3829344" cy="418587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00600" y="1839439"/>
            <a:ext cx="3703320" cy="4023360"/>
          </a:xfrm>
        </p:spPr>
        <p:txBody>
          <a:bodyPr/>
          <a:lstStyle/>
          <a:p>
            <a:r>
              <a:rPr lang="en-GB" sz="2400" dirty="0"/>
              <a:t>The map shows usage of 2 types of beverages across the world</a:t>
            </a:r>
            <a:r>
              <a:rPr lang="lt-LT" sz="2400" dirty="0"/>
              <a:t>. </a:t>
            </a:r>
            <a:r>
              <a:rPr lang="en-GB" sz="2400" dirty="0"/>
              <a:t>What kind of beverages</a:t>
            </a:r>
            <a:r>
              <a:rPr lang="lt-LT" sz="2400" dirty="0"/>
              <a:t>? </a:t>
            </a:r>
            <a:r>
              <a:rPr lang="en-GB" sz="2400" i="1" dirty="0"/>
              <a:t>Corresponding colour should be in the answer</a:t>
            </a:r>
            <a:endParaRPr lang="lt-LT" sz="2400" i="1" dirty="0"/>
          </a:p>
          <a:p>
            <a:r>
              <a:rPr lang="en-GB" sz="3200" dirty="0">
                <a:solidFill>
                  <a:srgbClr val="996600"/>
                </a:solidFill>
              </a:rPr>
              <a:t>Brown</a:t>
            </a:r>
            <a:r>
              <a:rPr lang="lt-LT" sz="3200" dirty="0"/>
              <a:t> –</a:t>
            </a:r>
          </a:p>
          <a:p>
            <a:r>
              <a:rPr lang="lt-LT" sz="3200" dirty="0">
                <a:solidFill>
                  <a:srgbClr val="CC0000"/>
                </a:solidFill>
              </a:rPr>
              <a:t>R</a:t>
            </a:r>
            <a:r>
              <a:rPr lang="en-GB" sz="3200" dirty="0" err="1">
                <a:solidFill>
                  <a:srgbClr val="CC0000"/>
                </a:solidFill>
              </a:rPr>
              <a:t>ed</a:t>
            </a:r>
            <a:r>
              <a:rPr lang="en-GB" sz="3200" dirty="0">
                <a:solidFill>
                  <a:srgbClr val="FFC000"/>
                </a:solidFill>
              </a:rPr>
              <a:t>/orange</a:t>
            </a:r>
            <a:r>
              <a:rPr lang="lt-LT" sz="3200" dirty="0">
                <a:solidFill>
                  <a:schemeClr val="accent2"/>
                </a:solidFill>
              </a:rPr>
              <a:t> </a:t>
            </a:r>
            <a:r>
              <a:rPr lang="lt-LT" sz="3200" dirty="0"/>
              <a:t>– </a:t>
            </a:r>
          </a:p>
          <a:p>
            <a:endParaRPr lang="lt-LT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9477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6604"/>
            <a:ext cx="8382000" cy="1450757"/>
          </a:xfrm>
        </p:spPr>
        <p:txBody>
          <a:bodyPr>
            <a:normAutofit fontScale="90000"/>
          </a:bodyPr>
          <a:lstStyle/>
          <a:p>
            <a:r>
              <a:rPr lang="en-GB" dirty="0"/>
              <a:t>4: Name the hosting cities of the Olympics (1 </a:t>
            </a:r>
            <a:r>
              <a:rPr lang="en-GB" dirty="0" err="1"/>
              <a:t>pt</a:t>
            </a:r>
            <a:r>
              <a:rPr lang="en-GB" dirty="0"/>
              <a:t> – 1</a:t>
            </a:r>
            <a:r>
              <a:rPr lang="en-GB" baseline="30000" dirty="0"/>
              <a:t>st</a:t>
            </a:r>
            <a:r>
              <a:rPr lang="en-GB" dirty="0"/>
              <a:t> 4 have to be right)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84" y="2548371"/>
            <a:ext cx="3703320" cy="2618509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2004 –</a:t>
            </a:r>
          </a:p>
          <a:p>
            <a:r>
              <a:rPr lang="en-GB" sz="2800" dirty="0"/>
              <a:t>2008 –</a:t>
            </a:r>
          </a:p>
          <a:p>
            <a:r>
              <a:rPr lang="en-GB" sz="2800" dirty="0"/>
              <a:t>2012 –</a:t>
            </a:r>
          </a:p>
          <a:p>
            <a:r>
              <a:rPr lang="en-GB" sz="2800" dirty="0"/>
              <a:t>2016 – </a:t>
            </a:r>
            <a:endParaRPr lang="en-GB" sz="2800" b="1" dirty="0"/>
          </a:p>
          <a:p>
            <a:pPr marL="0" indent="0">
              <a:buNone/>
            </a:pPr>
            <a:r>
              <a:rPr lang="en-GB" sz="2800" dirty="0"/>
              <a:t>Extra 0.5 </a:t>
            </a:r>
            <a:r>
              <a:rPr lang="en-GB" sz="2800" dirty="0" err="1"/>
              <a:t>pt</a:t>
            </a:r>
            <a:r>
              <a:rPr lang="en-GB" sz="2800" dirty="0"/>
              <a:t>:</a:t>
            </a:r>
          </a:p>
          <a:p>
            <a:r>
              <a:rPr lang="en-GB" sz="2800" dirty="0"/>
              <a:t>2020 – </a:t>
            </a:r>
            <a:endParaRPr lang="lt-LT" sz="2800" dirty="0"/>
          </a:p>
        </p:txBody>
      </p:sp>
      <p:sp>
        <p:nvSpPr>
          <p:cNvPr id="3" name="Rectangle 2"/>
          <p:cNvSpPr/>
          <p:nvPr/>
        </p:nvSpPr>
        <p:spPr>
          <a:xfrm>
            <a:off x="1295400" y="3733800"/>
            <a:ext cx="9144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767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23" y="228600"/>
            <a:ext cx="7543800" cy="1450757"/>
          </a:xfrm>
        </p:spPr>
        <p:txBody>
          <a:bodyPr>
            <a:normAutofit fontScale="90000"/>
          </a:bodyPr>
          <a:lstStyle/>
          <a:p>
            <a:r>
              <a:rPr lang="en-GB" dirty="0"/>
              <a:t>5: </a:t>
            </a:r>
            <a:r>
              <a:rPr lang="en-US" sz="4400" dirty="0"/>
              <a:t>Name of the astronomical phenomena. Why does it happen?(</a:t>
            </a:r>
            <a:r>
              <a:rPr lang="en-GB" sz="4400" dirty="0"/>
              <a:t>1+1pt)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endParaRPr lang="en-GB" sz="36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69" y="1846263"/>
            <a:ext cx="7151511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44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700" dirty="0"/>
              <a:t>6: How does this happen? (1pt)</a:t>
            </a:r>
          </a:p>
        </p:txBody>
      </p:sp>
      <p:pic>
        <p:nvPicPr>
          <p:cNvPr id="3074" name="Picture 2" descr="http://www.adn.com/sites/default/files/styles/ad_slideshow_wide/public/GOABoundaryLG.jpeg?itok=glTU6b8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1784" y="1846263"/>
            <a:ext cx="6044881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584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5259" y="152400"/>
            <a:ext cx="8839200" cy="1559130"/>
          </a:xfrm>
        </p:spPr>
        <p:txBody>
          <a:bodyPr>
            <a:normAutofit/>
          </a:bodyPr>
          <a:lstStyle/>
          <a:p>
            <a:r>
              <a:rPr lang="en-GB" dirty="0"/>
              <a:t>7: </a:t>
            </a:r>
            <a:r>
              <a:rPr lang="en-US" dirty="0"/>
              <a:t>Name of the animal? Where does it live? </a:t>
            </a:r>
            <a:r>
              <a:rPr lang="lt-LT" dirty="0"/>
              <a:t>(</a:t>
            </a:r>
            <a:r>
              <a:rPr lang="en-GB" dirty="0"/>
              <a:t>0.5+0.5pt)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50" y="1914525"/>
            <a:ext cx="6762750" cy="3886200"/>
          </a:xfrm>
        </p:spPr>
      </p:pic>
    </p:spTree>
    <p:extLst>
      <p:ext uri="{BB962C8B-B14F-4D97-AF65-F5344CB8AC3E}">
        <p14:creationId xmlns:p14="http://schemas.microsoft.com/office/powerpoint/2010/main" val="3527117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8:</a:t>
            </a:r>
            <a:r>
              <a:rPr lang="lt-LT" dirty="0"/>
              <a:t> </a:t>
            </a:r>
            <a:r>
              <a:rPr lang="en-GB" dirty="0"/>
              <a:t>Women in Saudi Arabia </a:t>
            </a:r>
            <a:r>
              <a:rPr lang="lt-LT" dirty="0"/>
              <a:t>(</a:t>
            </a:r>
            <a:r>
              <a:rPr lang="en-GB" dirty="0"/>
              <a:t>1pt)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can:</a:t>
            </a:r>
          </a:p>
          <a:p>
            <a:pPr marL="514350" indent="-514350">
              <a:buFont typeface="+mj-lt"/>
              <a:buAutoNum type="alphaUcPeriod"/>
            </a:pPr>
            <a:r>
              <a:rPr lang="en-GB" sz="3200" dirty="0"/>
              <a:t>Swim/take a dip</a:t>
            </a:r>
            <a:r>
              <a:rPr lang="lt-LT" sz="3200" dirty="0"/>
              <a:t> (</a:t>
            </a:r>
            <a:r>
              <a:rPr lang="en-GB" sz="3200" dirty="0"/>
              <a:t>not in private areas</a:t>
            </a:r>
            <a:r>
              <a:rPr lang="lt-LT" sz="3200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GB" sz="3200" dirty="0"/>
              <a:t>Leave the house without a leading person</a:t>
            </a:r>
            <a:endParaRPr lang="lt-LT" sz="3200" dirty="0"/>
          </a:p>
          <a:p>
            <a:pPr marL="514350" indent="-514350">
              <a:buFont typeface="+mj-lt"/>
              <a:buAutoNum type="alphaUcPeriod"/>
            </a:pPr>
            <a:r>
              <a:rPr lang="en-GB" sz="3200" dirty="0"/>
              <a:t>Be/get elected</a:t>
            </a:r>
            <a:endParaRPr lang="lt-LT" sz="3200" dirty="0"/>
          </a:p>
          <a:p>
            <a:pPr marL="514350" indent="-514350">
              <a:buFont typeface="+mj-lt"/>
              <a:buAutoNum type="alphaUcPeriod"/>
            </a:pPr>
            <a:r>
              <a:rPr lang="en-GB" sz="3200" dirty="0"/>
              <a:t>Drive</a:t>
            </a:r>
          </a:p>
        </p:txBody>
      </p:sp>
    </p:spTree>
    <p:extLst>
      <p:ext uri="{BB962C8B-B14F-4D97-AF65-F5344CB8AC3E}">
        <p14:creationId xmlns:p14="http://schemas.microsoft.com/office/powerpoint/2010/main" val="245431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305800" cy="1222157"/>
          </a:xfrm>
        </p:spPr>
        <p:txBody>
          <a:bodyPr>
            <a:normAutofit fontScale="90000"/>
          </a:bodyPr>
          <a:lstStyle/>
          <a:p>
            <a:r>
              <a:rPr lang="en-GB" dirty="0"/>
              <a:t>9: according to the Chinese calendar, the symbol of year 201</a:t>
            </a:r>
            <a:r>
              <a:rPr lang="lt-LT" dirty="0"/>
              <a:t>7</a:t>
            </a:r>
            <a:r>
              <a:rPr lang="en-GB" dirty="0"/>
              <a:t> is? (1pt)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6471591-575C-45B6-9473-50C5905990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905000"/>
            <a:ext cx="4343400" cy="4343400"/>
          </a:xfrm>
        </p:spPr>
      </p:pic>
    </p:spTree>
    <p:extLst>
      <p:ext uri="{BB962C8B-B14F-4D97-AF65-F5344CB8AC3E}">
        <p14:creationId xmlns:p14="http://schemas.microsoft.com/office/powerpoint/2010/main" val="2912452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10. In what city can this happy building be found? (1pt)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932603" y="1846263"/>
            <a:ext cx="5323244" cy="40227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4" b="32447"/>
          <a:stretch/>
        </p:blipFill>
        <p:spPr>
          <a:xfrm>
            <a:off x="152400" y="1765794"/>
            <a:ext cx="2895600" cy="13898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24830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915400" cy="1450757"/>
          </a:xfrm>
        </p:spPr>
        <p:txBody>
          <a:bodyPr>
            <a:noAutofit/>
          </a:bodyPr>
          <a:lstStyle/>
          <a:p>
            <a:r>
              <a:rPr lang="en-GB" sz="3600" dirty="0"/>
              <a:t>11. </a:t>
            </a:r>
            <a:r>
              <a:rPr lang="en-US" sz="3600" dirty="0"/>
              <a:t>Who are these guys? Who can become one? </a:t>
            </a:r>
            <a:r>
              <a:rPr lang="en-GB" sz="3600" dirty="0"/>
              <a:t>(0.5 + 0.5pt)</a:t>
            </a:r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69" y="1846263"/>
            <a:ext cx="7151511" cy="4022725"/>
          </a:xfrm>
        </p:spPr>
      </p:pic>
    </p:spTree>
    <p:extLst>
      <p:ext uri="{BB962C8B-B14F-4D97-AF65-F5344CB8AC3E}">
        <p14:creationId xmlns:p14="http://schemas.microsoft.com/office/powerpoint/2010/main" val="2356269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12. Can you name the locations (country or city) of 4 tallest buildings in the world? (0.5p each)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8" r="55420" b="3828"/>
          <a:stretch/>
        </p:blipFill>
        <p:spPr>
          <a:xfrm>
            <a:off x="0" y="1758969"/>
            <a:ext cx="4419600" cy="5132943"/>
          </a:xfrm>
        </p:spPr>
      </p:pic>
      <p:sp>
        <p:nvSpPr>
          <p:cNvPr id="5" name="Rectangle 4"/>
          <p:cNvSpPr/>
          <p:nvPr/>
        </p:nvSpPr>
        <p:spPr>
          <a:xfrm>
            <a:off x="914400" y="1758969"/>
            <a:ext cx="685800" cy="4508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752600" y="2133600"/>
            <a:ext cx="13716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895600" y="2590800"/>
            <a:ext cx="10668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657600" y="3124200"/>
            <a:ext cx="6096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724400" y="2133600"/>
            <a:ext cx="36423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1)</a:t>
            </a:r>
          </a:p>
          <a:p>
            <a:endParaRPr lang="en-GB" sz="3200" dirty="0"/>
          </a:p>
          <a:p>
            <a:r>
              <a:rPr lang="en-GB" sz="3200" dirty="0"/>
              <a:t>2)</a:t>
            </a:r>
          </a:p>
          <a:p>
            <a:endParaRPr lang="en-GB" sz="3200" dirty="0"/>
          </a:p>
          <a:p>
            <a:r>
              <a:rPr lang="en-GB" sz="3200" dirty="0"/>
              <a:t>3)</a:t>
            </a:r>
          </a:p>
          <a:p>
            <a:endParaRPr lang="en-GB" sz="3200" dirty="0"/>
          </a:p>
          <a:p>
            <a:r>
              <a:rPr lang="en-GB" sz="3200" dirty="0"/>
              <a:t>4)</a:t>
            </a:r>
          </a:p>
        </p:txBody>
      </p:sp>
    </p:spTree>
    <p:extLst>
      <p:ext uri="{BB962C8B-B14F-4D97-AF65-F5344CB8AC3E}">
        <p14:creationId xmlns:p14="http://schemas.microsoft.com/office/powerpoint/2010/main" val="2580037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13. How is this C. Chaplin’s world famous movie called? </a:t>
            </a:r>
            <a:r>
              <a:rPr lang="en-US" dirty="0"/>
              <a:t>(1p)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516" y="1846263"/>
            <a:ext cx="5109417" cy="4022725"/>
          </a:xfrm>
        </p:spPr>
      </p:pic>
    </p:spTree>
    <p:extLst>
      <p:ext uri="{BB962C8B-B14F-4D97-AF65-F5344CB8AC3E}">
        <p14:creationId xmlns:p14="http://schemas.microsoft.com/office/powerpoint/2010/main" val="3169848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dirty="0"/>
              <a:t>14.</a:t>
            </a:r>
            <a:r>
              <a:rPr lang="ro-RO" sz="3200" dirty="0"/>
              <a:t> </a:t>
            </a:r>
            <a:r>
              <a:rPr lang="ro-RO" sz="4000" dirty="0"/>
              <a:t>Name th</a:t>
            </a:r>
            <a:r>
              <a:rPr lang="en-GB" sz="4000" dirty="0"/>
              <a:t>is</a:t>
            </a:r>
            <a:r>
              <a:rPr lang="ro-RO" sz="4000" dirty="0"/>
              <a:t> well-known 2006 docummentary </a:t>
            </a:r>
            <a:r>
              <a:rPr lang="en-GB" sz="4000" dirty="0"/>
              <a:t>of </a:t>
            </a:r>
            <a:r>
              <a:rPr lang="en-GB" sz="4000" dirty="0" err="1"/>
              <a:t>A.Gore</a:t>
            </a:r>
            <a:r>
              <a:rPr lang="en-GB" sz="4000" dirty="0"/>
              <a:t> </a:t>
            </a:r>
            <a:r>
              <a:rPr lang="ro-RO" sz="4000" dirty="0"/>
              <a:t>about global warming</a:t>
            </a:r>
            <a:r>
              <a:rPr lang="en-GB" sz="4000" dirty="0"/>
              <a:t> </a:t>
            </a:r>
            <a:r>
              <a:rPr lang="en-US" sz="4000" dirty="0"/>
              <a:t>(1pt)</a:t>
            </a:r>
            <a:endParaRPr lang="en-GB" sz="4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06" y="1846263"/>
            <a:ext cx="7137837" cy="4022725"/>
          </a:xfrm>
        </p:spPr>
      </p:pic>
    </p:spTree>
    <p:extLst>
      <p:ext uri="{BB962C8B-B14F-4D97-AF65-F5344CB8AC3E}">
        <p14:creationId xmlns:p14="http://schemas.microsoft.com/office/powerpoint/2010/main" val="657476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Musical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Each correct answer gives you 1 point in total</a:t>
            </a:r>
            <a:r>
              <a:rPr lang="lt-LT" sz="2800" dirty="0"/>
              <a:t>:</a:t>
            </a:r>
            <a:endParaRPr lang="en-US" sz="2800" dirty="0"/>
          </a:p>
          <a:p>
            <a:pPr lvl="1"/>
            <a:r>
              <a:rPr lang="en-US" sz="2000" b="1" dirty="0"/>
              <a:t>0.5</a:t>
            </a:r>
            <a:r>
              <a:rPr lang="en-US" sz="2000" dirty="0"/>
              <a:t> </a:t>
            </a:r>
            <a:r>
              <a:rPr lang="en-GB" sz="2000" dirty="0"/>
              <a:t>point for the singer/band/composer</a:t>
            </a:r>
            <a:r>
              <a:rPr lang="lt-LT" sz="2000" dirty="0"/>
              <a:t>;</a:t>
            </a:r>
            <a:endParaRPr lang="en-US" sz="2000" dirty="0"/>
          </a:p>
          <a:p>
            <a:pPr lvl="1"/>
            <a:r>
              <a:rPr lang="en-GB" sz="2000" dirty="0"/>
              <a:t>And another</a:t>
            </a:r>
            <a:r>
              <a:rPr lang="lt-LT" sz="2000" dirty="0"/>
              <a:t> </a:t>
            </a:r>
            <a:r>
              <a:rPr lang="en-US" sz="2000" b="1" dirty="0"/>
              <a:t>0.5</a:t>
            </a:r>
            <a:r>
              <a:rPr lang="en-US" sz="2000" dirty="0"/>
              <a:t> </a:t>
            </a:r>
            <a:r>
              <a:rPr lang="lt-LT" sz="2000" dirty="0"/>
              <a:t>– </a:t>
            </a:r>
            <a:r>
              <a:rPr lang="en-GB" sz="2000" dirty="0"/>
              <a:t>for the name/title of the song/track</a:t>
            </a:r>
            <a:r>
              <a:rPr lang="en-US" sz="2000" dirty="0"/>
              <a:t>.</a:t>
            </a:r>
          </a:p>
          <a:p>
            <a:pPr lvl="1"/>
            <a:endParaRPr lang="en-US" sz="2000" dirty="0"/>
          </a:p>
          <a:p>
            <a:r>
              <a:rPr lang="en-US" sz="2800" dirty="0"/>
              <a:t>Using </a:t>
            </a:r>
            <a:r>
              <a:rPr lang="en-US" sz="2800" dirty="0" err="1"/>
              <a:t>Shazam</a:t>
            </a:r>
            <a:r>
              <a:rPr lang="en-US" sz="2800" dirty="0"/>
              <a:t> or similar applications = -1 point</a:t>
            </a:r>
          </a:p>
        </p:txBody>
      </p:sp>
    </p:spTree>
    <p:extLst>
      <p:ext uri="{BB962C8B-B14F-4D97-AF65-F5344CB8AC3E}">
        <p14:creationId xmlns:p14="http://schemas.microsoft.com/office/powerpoint/2010/main" val="1672994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15. </a:t>
            </a:r>
            <a:r>
              <a:rPr lang="ro-RO" dirty="0"/>
              <a:t>Name the Beatles</a:t>
            </a:r>
            <a:r>
              <a:rPr lang="en-GB" dirty="0"/>
              <a:t> (1pt if all are correct)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o-RO" sz="3600" dirty="0"/>
          </a:p>
          <a:p>
            <a:pPr marL="742950" indent="-742950">
              <a:buAutoNum type="alphaUcPeriod"/>
            </a:pP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133600"/>
            <a:ext cx="637222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065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16: </a:t>
            </a:r>
            <a:r>
              <a:rPr lang="en-US" sz="4000" dirty="0"/>
              <a:t>Name this musical instrument, and the country it originates from</a:t>
            </a:r>
            <a:br>
              <a:rPr lang="en-US" sz="4000" dirty="0"/>
            </a:br>
            <a:r>
              <a:rPr lang="lt-LT" sz="4000" dirty="0"/>
              <a:t>(</a:t>
            </a:r>
            <a:r>
              <a:rPr lang="en-GB" sz="4000" dirty="0"/>
              <a:t>0.5+0.5pt)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81200"/>
            <a:ext cx="3563937" cy="3563937"/>
          </a:xfrm>
        </p:spPr>
      </p:pic>
    </p:spTree>
    <p:extLst>
      <p:ext uri="{BB962C8B-B14F-4D97-AF65-F5344CB8AC3E}">
        <p14:creationId xmlns:p14="http://schemas.microsoft.com/office/powerpoint/2010/main" val="550031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17</a:t>
            </a:r>
            <a:r>
              <a:rPr lang="ro-RO" dirty="0"/>
              <a:t>. Song 1</a:t>
            </a:r>
            <a:endParaRPr lang="en-GB" dirty="0"/>
          </a:p>
        </p:txBody>
      </p:sp>
      <p:pic>
        <p:nvPicPr>
          <p:cNvPr id="5" name="Rednex - Cotton Eye Joe (Original Instrumental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49750" y="3614738"/>
            <a:ext cx="487363" cy="487362"/>
          </a:xfrm>
        </p:spPr>
      </p:pic>
    </p:spTree>
    <p:extLst>
      <p:ext uri="{BB962C8B-B14F-4D97-AF65-F5344CB8AC3E}">
        <p14:creationId xmlns:p14="http://schemas.microsoft.com/office/powerpoint/2010/main" val="368755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18</a:t>
            </a:r>
            <a:r>
              <a:rPr lang="ro-RO" dirty="0"/>
              <a:t>. Song 2</a:t>
            </a:r>
            <a:endParaRPr lang="en-GB" dirty="0"/>
          </a:p>
        </p:txBody>
      </p:sp>
      <p:pic>
        <p:nvPicPr>
          <p:cNvPr id="4" name="Rolling Stones - Satisfaction (Instrumental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49750" y="3614738"/>
            <a:ext cx="487363" cy="487362"/>
          </a:xfrm>
        </p:spPr>
      </p:pic>
    </p:spTree>
    <p:extLst>
      <p:ext uri="{BB962C8B-B14F-4D97-AF65-F5344CB8AC3E}">
        <p14:creationId xmlns:p14="http://schemas.microsoft.com/office/powerpoint/2010/main" val="390668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8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19</a:t>
            </a:r>
            <a:r>
              <a:rPr lang="ro-RO" dirty="0"/>
              <a:t>. Song 3</a:t>
            </a:r>
          </a:p>
        </p:txBody>
      </p:sp>
      <p:pic>
        <p:nvPicPr>
          <p:cNvPr id="4" name="R.E.M. - Losing My Religion (Official Instrumental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49750" y="3614738"/>
            <a:ext cx="487363" cy="487362"/>
          </a:xfrm>
        </p:spPr>
      </p:pic>
    </p:spTree>
    <p:extLst>
      <p:ext uri="{BB962C8B-B14F-4D97-AF65-F5344CB8AC3E}">
        <p14:creationId xmlns:p14="http://schemas.microsoft.com/office/powerpoint/2010/main" val="140113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9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20.</a:t>
            </a:r>
            <a:r>
              <a:rPr lang="ro-RO" dirty="0"/>
              <a:t> Song 4</a:t>
            </a:r>
          </a:p>
        </p:txBody>
      </p:sp>
      <p:pic>
        <p:nvPicPr>
          <p:cNvPr id="4" name="Bon Jovi - It's my life (Instrumental Version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49750" y="3614738"/>
            <a:ext cx="487363" cy="487362"/>
          </a:xfrm>
        </p:spPr>
      </p:pic>
    </p:spTree>
    <p:extLst>
      <p:ext uri="{BB962C8B-B14F-4D97-AF65-F5344CB8AC3E}">
        <p14:creationId xmlns:p14="http://schemas.microsoft.com/office/powerpoint/2010/main" val="148081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3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21</a:t>
            </a:r>
            <a:r>
              <a:rPr lang="ro-RO" dirty="0"/>
              <a:t>. Song 5</a:t>
            </a:r>
          </a:p>
        </p:txBody>
      </p:sp>
      <p:pic>
        <p:nvPicPr>
          <p:cNvPr id="4" name="ABBA-Dancing Queen (Instrumental Version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49750" y="3614738"/>
            <a:ext cx="487363" cy="487362"/>
          </a:xfrm>
        </p:spPr>
      </p:pic>
    </p:spTree>
    <p:extLst>
      <p:ext uri="{BB962C8B-B14F-4D97-AF65-F5344CB8AC3E}">
        <p14:creationId xmlns:p14="http://schemas.microsoft.com/office/powerpoint/2010/main" val="355538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2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Extra 30s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0.5 point each</a:t>
            </a:r>
          </a:p>
        </p:txBody>
      </p:sp>
    </p:spTree>
    <p:extLst>
      <p:ext uri="{BB962C8B-B14F-4D97-AF65-F5344CB8AC3E}">
        <p14:creationId xmlns:p14="http://schemas.microsoft.com/office/powerpoint/2010/main" val="3275101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22: </a:t>
            </a:r>
            <a:r>
              <a:rPr lang="ro-RO" dirty="0"/>
              <a:t>Where were the fortune cookies invented?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sz="2800" dirty="0"/>
          </a:p>
          <a:p>
            <a:r>
              <a:rPr lang="ro-RO" sz="2800" dirty="0"/>
              <a:t>A. Guangzhou, China</a:t>
            </a:r>
          </a:p>
          <a:p>
            <a:r>
              <a:rPr lang="ro-RO" sz="2800" dirty="0"/>
              <a:t>B. Kyoto, Japan</a:t>
            </a:r>
          </a:p>
          <a:p>
            <a:r>
              <a:rPr lang="ro-RO" sz="2800" dirty="0"/>
              <a:t>C. San Francisco, USA</a:t>
            </a:r>
          </a:p>
          <a:p>
            <a:r>
              <a:rPr lang="ro-RO" sz="2800" dirty="0"/>
              <a:t>D. Quebec City, Canada</a:t>
            </a:r>
          </a:p>
          <a:p>
            <a:endParaRPr lang="ro-R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614" y="2667000"/>
            <a:ext cx="3619500" cy="254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10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23: </a:t>
            </a:r>
            <a:r>
              <a:rPr lang="en-GB" sz="4400" dirty="0" err="1"/>
              <a:t>Wh</a:t>
            </a:r>
            <a:r>
              <a:rPr lang="ro-RO" sz="4400" dirty="0"/>
              <a:t>ich country has the most installed windpower capacity</a:t>
            </a:r>
            <a:r>
              <a:rPr lang="en-GB" sz="4400" dirty="0"/>
              <a:t>? </a:t>
            </a:r>
            <a:r>
              <a:rPr lang="en-GB" dirty="0"/>
              <a:t>(0.5pt)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o-RO" sz="3600" dirty="0"/>
          </a:p>
          <a:p>
            <a:r>
              <a:rPr lang="ro-RO" sz="3600" dirty="0"/>
              <a:t>A. United States of America</a:t>
            </a:r>
          </a:p>
          <a:p>
            <a:r>
              <a:rPr lang="ro-RO" sz="3600" dirty="0"/>
              <a:t>B. China</a:t>
            </a:r>
          </a:p>
          <a:p>
            <a:r>
              <a:rPr lang="ro-RO" sz="3600" dirty="0"/>
              <a:t>C. The Netherlands</a:t>
            </a:r>
          </a:p>
          <a:p>
            <a:r>
              <a:rPr lang="ro-RO" sz="3600" dirty="0"/>
              <a:t>D. Germany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681608"/>
            <a:ext cx="3338113" cy="250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126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923196"/>
          </a:xfrm>
        </p:spPr>
        <p:txBody>
          <a:bodyPr>
            <a:normAutofit/>
          </a:bodyPr>
          <a:lstStyle/>
          <a:p>
            <a:r>
              <a:rPr lang="en-GB" dirty="0"/>
              <a:t>24</a:t>
            </a:r>
            <a:r>
              <a:rPr lang="en-GB" sz="4400" dirty="0"/>
              <a:t>. </a:t>
            </a:r>
            <a:r>
              <a:rPr lang="ro-RO" sz="4400" dirty="0"/>
              <a:t>What is the most polluted city in the world? (0,5 p)</a:t>
            </a:r>
            <a:br>
              <a:rPr lang="ro-RO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o-RO" sz="3600" dirty="0"/>
          </a:p>
          <a:p>
            <a:r>
              <a:rPr lang="ro-RO" sz="3600" dirty="0"/>
              <a:t>A. Los Angeles, </a:t>
            </a:r>
            <a:r>
              <a:rPr lang="en-US" sz="3600" dirty="0"/>
              <a:t>California</a:t>
            </a:r>
          </a:p>
          <a:p>
            <a:r>
              <a:rPr lang="ro-RO" sz="3600" dirty="0"/>
              <a:t>B. </a:t>
            </a:r>
            <a:r>
              <a:rPr lang="en-US" sz="3600" dirty="0"/>
              <a:t>City, Mexico</a:t>
            </a:r>
          </a:p>
          <a:p>
            <a:r>
              <a:rPr lang="ro-RO" sz="3600" dirty="0"/>
              <a:t>C. </a:t>
            </a:r>
            <a:r>
              <a:rPr lang="en-US" sz="3600" dirty="0"/>
              <a:t>New </a:t>
            </a:r>
            <a:r>
              <a:rPr lang="en-US" sz="3600" dirty="0" err="1"/>
              <a:t>Dehli</a:t>
            </a:r>
            <a:r>
              <a:rPr lang="en-US" sz="3600" dirty="0"/>
              <a:t>, India</a:t>
            </a:r>
          </a:p>
          <a:p>
            <a:r>
              <a:rPr lang="ro-RO" sz="3600" dirty="0"/>
              <a:t>D. </a:t>
            </a:r>
            <a:r>
              <a:rPr lang="en-US" sz="3600" dirty="0"/>
              <a:t>Shanghai, China </a:t>
            </a:r>
          </a:p>
          <a:p>
            <a:pPr marL="457200" indent="-457200">
              <a:buFont typeface="+mj-lt"/>
              <a:buAutoNum type="alphaUcPeriod"/>
            </a:pP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111674"/>
            <a:ext cx="341923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183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25. </a:t>
            </a:r>
            <a:r>
              <a:rPr lang="ro-RO" dirty="0"/>
              <a:t>Which country consumes the most energy in the world? </a:t>
            </a:r>
            <a:r>
              <a:rPr lang="en-GB" dirty="0"/>
              <a:t>(0.5p)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o-RO" sz="4000" dirty="0"/>
          </a:p>
          <a:p>
            <a:r>
              <a:rPr lang="ro-RO" sz="3600" dirty="0"/>
              <a:t>A. </a:t>
            </a:r>
            <a:r>
              <a:rPr lang="en-US" sz="3600" dirty="0"/>
              <a:t>Russia</a:t>
            </a:r>
          </a:p>
          <a:p>
            <a:r>
              <a:rPr lang="ro-RO" sz="3600" dirty="0"/>
              <a:t>B. </a:t>
            </a:r>
            <a:r>
              <a:rPr lang="en-US" sz="3600" dirty="0"/>
              <a:t>China</a:t>
            </a:r>
          </a:p>
          <a:p>
            <a:r>
              <a:rPr lang="ro-RO" sz="3600" dirty="0"/>
              <a:t>C. T</a:t>
            </a:r>
            <a:r>
              <a:rPr lang="en-US" sz="3600" dirty="0"/>
              <a:t>he United States</a:t>
            </a:r>
          </a:p>
          <a:p>
            <a:r>
              <a:rPr lang="ro-RO" sz="3600" dirty="0"/>
              <a:t>D. </a:t>
            </a:r>
            <a:r>
              <a:rPr lang="en-US" sz="3600" dirty="0"/>
              <a:t>Canada 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457200" indent="-457200">
              <a:buFont typeface="+mj-lt"/>
              <a:buAutoNum type="alphaUcPeriod"/>
            </a:pP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550351"/>
            <a:ext cx="420624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246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26. </a:t>
            </a:r>
            <a:r>
              <a:rPr lang="en-US" dirty="0"/>
              <a:t>What is the most common litter found on beaches? </a:t>
            </a:r>
            <a:r>
              <a:rPr lang="en-GB" dirty="0"/>
              <a:t>(0.5p)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00" dirty="0"/>
          </a:p>
          <a:p>
            <a:r>
              <a:rPr lang="ro-RO" sz="4000" dirty="0"/>
              <a:t>A. </a:t>
            </a:r>
            <a:r>
              <a:rPr lang="en-US" sz="4000" dirty="0"/>
              <a:t>Plastic</a:t>
            </a:r>
          </a:p>
          <a:p>
            <a:r>
              <a:rPr lang="ro-RO" sz="4000" dirty="0"/>
              <a:t>B. </a:t>
            </a:r>
            <a:r>
              <a:rPr lang="en-US" sz="4000" dirty="0"/>
              <a:t>Aluminum</a:t>
            </a:r>
          </a:p>
          <a:p>
            <a:r>
              <a:rPr lang="ro-RO" sz="4000" dirty="0"/>
              <a:t>C. Glass</a:t>
            </a:r>
          </a:p>
          <a:p>
            <a:r>
              <a:rPr lang="ro-RO" sz="4000" dirty="0"/>
              <a:t>D. Cigarettes</a:t>
            </a:r>
            <a:endParaRPr lang="en-US" sz="4000" dirty="0"/>
          </a:p>
          <a:p>
            <a:pPr marL="0" indent="0">
              <a:buNone/>
            </a:pP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0"/>
            <a:ext cx="39624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304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End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/>
              <a:t>Now you have few minutes to check the answers.</a:t>
            </a:r>
          </a:p>
          <a:p>
            <a:endParaRPr lang="en-US"/>
          </a:p>
          <a:p>
            <a:r>
              <a:rPr lang="en-US"/>
              <a:t>Once ready, please hand in the answer sheets to organisers.</a:t>
            </a:r>
          </a:p>
        </p:txBody>
      </p:sp>
    </p:spTree>
    <p:extLst>
      <p:ext uri="{BB962C8B-B14F-4D97-AF65-F5344CB8AC3E}">
        <p14:creationId xmlns:p14="http://schemas.microsoft.com/office/powerpoint/2010/main" val="2559668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Answers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AUG,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72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1: Most hated man on the web </a:t>
            </a:r>
            <a:r>
              <a:rPr lang="lt-LT" dirty="0"/>
              <a:t>(</a:t>
            </a:r>
            <a:r>
              <a:rPr lang="en-GB" dirty="0"/>
              <a:t>1pt)</a:t>
            </a:r>
          </a:p>
        </p:txBody>
      </p:sp>
      <p:pic>
        <p:nvPicPr>
          <p:cNvPr id="1026" name="Picture 2" descr="http://cdn-r1.unilad.co.uk/wp-content/uploads/2015/09/Martin_Shkrel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46263"/>
            <a:ext cx="3244562" cy="202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2960" y="2057400"/>
            <a:ext cx="329184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Martin </a:t>
            </a:r>
            <a:r>
              <a:rPr lang="en-GB" sz="3200" dirty="0" err="1"/>
              <a:t>Shkreli</a:t>
            </a:r>
            <a:endParaRPr lang="lt-LT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Raised the price for drugs</a:t>
            </a:r>
            <a:endParaRPr lang="lt-LT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44848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2: </a:t>
            </a:r>
            <a:r>
              <a:rPr lang="en-GB" b="1" dirty="0"/>
              <a:t>Andy Warhol</a:t>
            </a:r>
            <a:r>
              <a:rPr lang="en-GB" dirty="0"/>
              <a:t>’s art</a:t>
            </a:r>
            <a:r>
              <a:rPr lang="en-US" dirty="0"/>
              <a:t> (1pt)</a:t>
            </a:r>
          </a:p>
        </p:txBody>
      </p:sp>
      <p:pic>
        <p:nvPicPr>
          <p:cNvPr id="8" name="Picture 2" descr="http://utenti.romascuola.net/bramarte/pop%20art/img/war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2359" y="1846263"/>
            <a:ext cx="4043731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04269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3: What beverages</a:t>
            </a:r>
            <a:r>
              <a:rPr lang="lt-LT" dirty="0"/>
              <a:t>? (0.</a:t>
            </a:r>
            <a:r>
              <a:rPr lang="en-GB" dirty="0"/>
              <a:t>5pt + 0.5pt)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56" y="1846263"/>
            <a:ext cx="3829344" cy="418587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00600" y="1839439"/>
            <a:ext cx="3703320" cy="4023360"/>
          </a:xfrm>
        </p:spPr>
        <p:txBody>
          <a:bodyPr/>
          <a:lstStyle/>
          <a:p>
            <a:r>
              <a:rPr lang="en-GB" sz="2400" dirty="0"/>
              <a:t>The map shows usage of 2 types of beverages across the world</a:t>
            </a:r>
            <a:r>
              <a:rPr lang="lt-LT" sz="2400" dirty="0"/>
              <a:t>. </a:t>
            </a:r>
            <a:r>
              <a:rPr lang="en-GB" sz="2400" dirty="0"/>
              <a:t>What kind of beverages</a:t>
            </a:r>
            <a:r>
              <a:rPr lang="lt-LT" sz="2400" dirty="0"/>
              <a:t>? </a:t>
            </a:r>
            <a:r>
              <a:rPr lang="en-GB" sz="2400" i="1" dirty="0"/>
              <a:t>Corresponding colour should be in the answer</a:t>
            </a:r>
            <a:endParaRPr lang="lt-LT" sz="2400" i="1" dirty="0"/>
          </a:p>
          <a:p>
            <a:r>
              <a:rPr lang="en-GB" sz="3200" b="1" dirty="0"/>
              <a:t>Brown</a:t>
            </a:r>
            <a:r>
              <a:rPr lang="lt-LT" sz="3200" b="1" dirty="0"/>
              <a:t> –</a:t>
            </a:r>
            <a:r>
              <a:rPr lang="en-GB" sz="3200" b="1" dirty="0"/>
              <a:t> Coffee</a:t>
            </a:r>
            <a:endParaRPr lang="lt-LT" sz="3200" b="1" dirty="0"/>
          </a:p>
          <a:p>
            <a:r>
              <a:rPr lang="lt-LT" sz="3200" b="1" dirty="0"/>
              <a:t>R</a:t>
            </a:r>
            <a:r>
              <a:rPr lang="en-GB" sz="3200" b="1" dirty="0" err="1"/>
              <a:t>ed</a:t>
            </a:r>
            <a:r>
              <a:rPr lang="en-GB" sz="3200" b="1" dirty="0"/>
              <a:t>/orange</a:t>
            </a:r>
            <a:r>
              <a:rPr lang="lt-LT" sz="3200" b="1" dirty="0"/>
              <a:t> – </a:t>
            </a:r>
            <a:r>
              <a:rPr lang="en-GB" sz="3200" b="1" dirty="0"/>
              <a:t>Tea</a:t>
            </a:r>
            <a:endParaRPr lang="lt-LT" sz="3200" b="1" dirty="0"/>
          </a:p>
          <a:p>
            <a:endParaRPr lang="lt-LT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69484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6604"/>
            <a:ext cx="8382000" cy="1450757"/>
          </a:xfrm>
        </p:spPr>
        <p:txBody>
          <a:bodyPr>
            <a:normAutofit fontScale="90000"/>
          </a:bodyPr>
          <a:lstStyle/>
          <a:p>
            <a:r>
              <a:rPr lang="en-GB" dirty="0"/>
              <a:t>4: Name the hosting cities of the Olympics (1 </a:t>
            </a:r>
            <a:r>
              <a:rPr lang="en-GB" dirty="0" err="1"/>
              <a:t>pt</a:t>
            </a:r>
            <a:r>
              <a:rPr lang="en-GB" dirty="0"/>
              <a:t> – 1</a:t>
            </a:r>
            <a:r>
              <a:rPr lang="en-GB" baseline="30000" dirty="0"/>
              <a:t>st</a:t>
            </a:r>
            <a:r>
              <a:rPr lang="en-GB" dirty="0"/>
              <a:t> 4 have to be right)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84" y="2548371"/>
            <a:ext cx="3703320" cy="2618509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2004 – </a:t>
            </a:r>
            <a:r>
              <a:rPr lang="en-GB" sz="2800" b="1" dirty="0"/>
              <a:t>Athens</a:t>
            </a:r>
          </a:p>
          <a:p>
            <a:r>
              <a:rPr lang="en-GB" sz="2800" dirty="0"/>
              <a:t>2008 – </a:t>
            </a:r>
            <a:r>
              <a:rPr lang="en-GB" sz="2800" b="1" dirty="0"/>
              <a:t>Beijing</a:t>
            </a:r>
          </a:p>
          <a:p>
            <a:r>
              <a:rPr lang="en-GB" sz="2800" dirty="0"/>
              <a:t>2012 – </a:t>
            </a:r>
            <a:r>
              <a:rPr lang="en-GB" sz="2800" b="1" dirty="0"/>
              <a:t>London</a:t>
            </a:r>
          </a:p>
          <a:p>
            <a:r>
              <a:rPr lang="en-GB" sz="2800" dirty="0"/>
              <a:t>2016 – </a:t>
            </a:r>
            <a:r>
              <a:rPr lang="en-GB" sz="2800" b="1" dirty="0"/>
              <a:t>Rio de Janeiro</a:t>
            </a:r>
          </a:p>
          <a:p>
            <a:pPr marL="0" indent="0">
              <a:buNone/>
            </a:pPr>
            <a:r>
              <a:rPr lang="en-GB" sz="2800" dirty="0"/>
              <a:t>Extra 0.5 </a:t>
            </a:r>
            <a:r>
              <a:rPr lang="en-GB" sz="2800" dirty="0" err="1"/>
              <a:t>pt</a:t>
            </a:r>
            <a:r>
              <a:rPr lang="en-GB" sz="2800" dirty="0"/>
              <a:t>:</a:t>
            </a:r>
          </a:p>
          <a:p>
            <a:r>
              <a:rPr lang="en-GB" sz="2800" dirty="0"/>
              <a:t>2020 – </a:t>
            </a:r>
            <a:r>
              <a:rPr lang="en-GB" sz="2800" b="1" dirty="0"/>
              <a:t>Tokyo</a:t>
            </a:r>
          </a:p>
          <a:p>
            <a:endParaRPr lang="lt-LT" sz="2800" dirty="0"/>
          </a:p>
        </p:txBody>
      </p:sp>
      <p:sp>
        <p:nvSpPr>
          <p:cNvPr id="3" name="Rectangle 2"/>
          <p:cNvSpPr/>
          <p:nvPr/>
        </p:nvSpPr>
        <p:spPr>
          <a:xfrm>
            <a:off x="1295400" y="3733800"/>
            <a:ext cx="9144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589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5: </a:t>
            </a:r>
            <a:r>
              <a:rPr lang="en-US" sz="4400" dirty="0"/>
              <a:t>Name of the astronomical phenomena. Why does it happen?(</a:t>
            </a:r>
            <a:r>
              <a:rPr lang="en-GB" sz="4400" dirty="0"/>
              <a:t>1+1pt)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marL="0" indent="0" algn="ctr">
              <a:buNone/>
            </a:pPr>
            <a:endParaRPr lang="en-GB" sz="3600" dirty="0"/>
          </a:p>
          <a:p>
            <a:pPr marL="0" indent="0" algn="ctr">
              <a:buNone/>
            </a:pPr>
            <a:endParaRPr lang="ro-RO" sz="3600" dirty="0"/>
          </a:p>
          <a:p>
            <a:pPr marL="0" indent="0">
              <a:buNone/>
            </a:pPr>
            <a:endParaRPr lang="ro-RO" sz="4800" dirty="0"/>
          </a:p>
          <a:p>
            <a:pPr marL="0" indent="0">
              <a:buNone/>
            </a:pPr>
            <a:r>
              <a:rPr lang="en-US" sz="3900" i="1" dirty="0"/>
              <a:t>The Aurora Borealis (Northern Lights) OR Aurora</a:t>
            </a:r>
            <a:r>
              <a:rPr lang="ro-RO" sz="3900" i="1" dirty="0"/>
              <a:t> </a:t>
            </a:r>
            <a:r>
              <a:rPr lang="en-US" sz="3900" i="1" dirty="0" err="1"/>
              <a:t>Australis</a:t>
            </a:r>
            <a:r>
              <a:rPr lang="en-US" sz="3900" i="1" dirty="0"/>
              <a:t> (Southern Lights) are the result of </a:t>
            </a:r>
            <a:r>
              <a:rPr lang="ro-RO" sz="3900" i="1" dirty="0"/>
              <a:t>solar winds entering</a:t>
            </a:r>
            <a:r>
              <a:rPr lang="en-US" sz="3900" i="1" dirty="0"/>
              <a:t> Earth's atmosphere</a:t>
            </a:r>
            <a:endParaRPr lang="ro-RO" sz="3900" i="1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005" y="1371600"/>
            <a:ext cx="3575755" cy="234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167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700" dirty="0"/>
              <a:t>6: How does this happen? (1pt)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1874373"/>
            <a:ext cx="7848600" cy="4303720"/>
          </a:xfrm>
        </p:spPr>
        <p:txBody>
          <a:bodyPr>
            <a:normAutofit/>
          </a:bodyPr>
          <a:lstStyle/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algn="ctr"/>
            <a:endParaRPr lang="en-GB" sz="3200" dirty="0"/>
          </a:p>
          <a:p>
            <a:pPr algn="ctr"/>
            <a:endParaRPr lang="en-GB" sz="3200" dirty="0"/>
          </a:p>
          <a:p>
            <a:pPr algn="ctr"/>
            <a:r>
              <a:rPr lang="en-GB" sz="3600" dirty="0"/>
              <a:t>Phenomenon occurs when heavy, sediment-rich water from glaciers and rivers (light blue) pours into the open ocean (dark blue)</a:t>
            </a:r>
          </a:p>
        </p:txBody>
      </p:sp>
      <p:pic>
        <p:nvPicPr>
          <p:cNvPr id="2050" name="Picture 2" descr="http://www.adn.com/sites/default/files/styles/ad_slideshow_wide/public/GOABoundaryLG.jpeg?itok=glTU6b8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559" y="1845734"/>
            <a:ext cx="3276600" cy="218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0410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7: </a:t>
            </a:r>
            <a:r>
              <a:rPr lang="en-US" dirty="0"/>
              <a:t>Name of the animal? Where does it live? </a:t>
            </a:r>
            <a:r>
              <a:rPr lang="lt-LT" dirty="0"/>
              <a:t>(</a:t>
            </a:r>
            <a:r>
              <a:rPr lang="en-GB" dirty="0"/>
              <a:t>0.5+0.5pt)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2793482"/>
            <a:ext cx="3703638" cy="2128287"/>
          </a:xfrm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o-RO" dirty="0"/>
          </a:p>
          <a:p>
            <a:endParaRPr lang="ro-RO" dirty="0"/>
          </a:p>
          <a:p>
            <a:endParaRPr lang="ro-RO" dirty="0"/>
          </a:p>
          <a:p>
            <a:pPr marL="0" indent="0">
              <a:buNone/>
            </a:pPr>
            <a:r>
              <a:rPr lang="en-GB" sz="3200" i="1" dirty="0"/>
              <a:t>Tasmanian</a:t>
            </a:r>
            <a:r>
              <a:rPr lang="ro-RO" sz="3200" i="1" dirty="0"/>
              <a:t> devil</a:t>
            </a:r>
          </a:p>
          <a:p>
            <a:endParaRPr lang="ro-RO" sz="3200" i="1" dirty="0"/>
          </a:p>
          <a:p>
            <a:r>
              <a:rPr lang="ro-RO" sz="3200" i="1" dirty="0"/>
              <a:t>Tasmania state of Australia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976464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8:</a:t>
            </a:r>
            <a:r>
              <a:rPr lang="lt-LT" dirty="0"/>
              <a:t> </a:t>
            </a:r>
            <a:r>
              <a:rPr lang="en-GB" dirty="0"/>
              <a:t>Women in Saudi Arabia </a:t>
            </a:r>
            <a:r>
              <a:rPr lang="lt-LT" dirty="0"/>
              <a:t>(</a:t>
            </a:r>
            <a:r>
              <a:rPr lang="en-GB" dirty="0"/>
              <a:t>1pt)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Can:</a:t>
            </a:r>
          </a:p>
          <a:p>
            <a:pPr marL="514350" indent="-514350">
              <a:buFont typeface="+mj-lt"/>
              <a:buAutoNum type="alphaUcPeriod"/>
            </a:pPr>
            <a:r>
              <a:rPr lang="en-GB" sz="3200" dirty="0"/>
              <a:t>Swim/take a dip</a:t>
            </a:r>
            <a:r>
              <a:rPr lang="lt-LT" sz="3200" dirty="0"/>
              <a:t> (</a:t>
            </a:r>
            <a:r>
              <a:rPr lang="en-GB" sz="3200" dirty="0"/>
              <a:t>not in private areas</a:t>
            </a:r>
            <a:r>
              <a:rPr lang="lt-LT" sz="3200" dirty="0"/>
              <a:t>)</a:t>
            </a:r>
          </a:p>
          <a:p>
            <a:pPr marL="514350" indent="-514350">
              <a:buFont typeface="+mj-lt"/>
              <a:buAutoNum type="alphaUcPeriod"/>
            </a:pPr>
            <a:r>
              <a:rPr lang="en-GB" sz="3200" dirty="0"/>
              <a:t>Leave the house without a leading person</a:t>
            </a:r>
            <a:endParaRPr lang="lt-LT" sz="3200" dirty="0"/>
          </a:p>
          <a:p>
            <a:pPr marL="514350" indent="-514350">
              <a:buFont typeface="+mj-lt"/>
              <a:buAutoNum type="alphaUcPeriod"/>
            </a:pPr>
            <a:r>
              <a:rPr lang="en-GB" sz="3200" b="1" dirty="0"/>
              <a:t>Be/get elected</a:t>
            </a:r>
            <a:endParaRPr lang="lt-LT" sz="3200" b="1" dirty="0"/>
          </a:p>
          <a:p>
            <a:pPr marL="514350" indent="-514350">
              <a:buFont typeface="+mj-lt"/>
              <a:buAutoNum type="alphaUcPeriod"/>
            </a:pPr>
            <a:r>
              <a:rPr lang="en-GB" sz="3200" dirty="0"/>
              <a:t>Drive</a:t>
            </a:r>
          </a:p>
        </p:txBody>
      </p:sp>
    </p:spTree>
    <p:extLst>
      <p:ext uri="{BB962C8B-B14F-4D97-AF65-F5344CB8AC3E}">
        <p14:creationId xmlns:p14="http://schemas.microsoft.com/office/powerpoint/2010/main" val="28845584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"/>
            <a:ext cx="7543800" cy="1450757"/>
          </a:xfrm>
        </p:spPr>
        <p:txBody>
          <a:bodyPr>
            <a:normAutofit fontScale="90000"/>
          </a:bodyPr>
          <a:lstStyle/>
          <a:p>
            <a:r>
              <a:rPr lang="en-GB" dirty="0"/>
              <a:t>9: according to the Chinese calendar, the symbol of year 201</a:t>
            </a:r>
            <a:r>
              <a:rPr lang="lt-LT" dirty="0"/>
              <a:t>7</a:t>
            </a:r>
            <a:r>
              <a:rPr lang="en-GB" dirty="0"/>
              <a:t> is </a:t>
            </a:r>
            <a:r>
              <a:rPr lang="en-GB" b="1" dirty="0"/>
              <a:t>Monkey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0B00797-3E46-43CB-BB85-E73D7FC91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60" y="1905000"/>
            <a:ext cx="3429000" cy="4139148"/>
          </a:xfrm>
        </p:spPr>
      </p:pic>
    </p:spTree>
    <p:extLst>
      <p:ext uri="{BB962C8B-B14F-4D97-AF65-F5344CB8AC3E}">
        <p14:creationId xmlns:p14="http://schemas.microsoft.com/office/powerpoint/2010/main" val="16316789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10. </a:t>
            </a:r>
            <a:r>
              <a:rPr lang="en-GB" b="1" dirty="0"/>
              <a:t>New York City</a:t>
            </a:r>
            <a:r>
              <a:rPr lang="en-GB" dirty="0"/>
              <a:t>, Manhattan (1pt)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932603" y="1846263"/>
            <a:ext cx="5323244" cy="40227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4" b="32447"/>
          <a:stretch/>
        </p:blipFill>
        <p:spPr>
          <a:xfrm>
            <a:off x="152400" y="1765794"/>
            <a:ext cx="2895600" cy="13898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55105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915400" cy="1450757"/>
          </a:xfrm>
        </p:spPr>
        <p:txBody>
          <a:bodyPr>
            <a:noAutofit/>
          </a:bodyPr>
          <a:lstStyle/>
          <a:p>
            <a:r>
              <a:rPr lang="en-GB" sz="3600" dirty="0"/>
              <a:t>11. </a:t>
            </a:r>
            <a:r>
              <a:rPr lang="en-US" sz="3600" dirty="0"/>
              <a:t>Swiss guards at Vatican. Only unmarried catholic Swiss males can join the ranks </a:t>
            </a:r>
            <a:r>
              <a:rPr lang="en-GB" sz="3600" dirty="0"/>
              <a:t>(0.5 + 0.5pt)</a:t>
            </a:r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469" y="1846263"/>
            <a:ext cx="7151511" cy="4022725"/>
          </a:xfrm>
        </p:spPr>
      </p:pic>
    </p:spTree>
    <p:extLst>
      <p:ext uri="{BB962C8B-B14F-4D97-AF65-F5344CB8AC3E}">
        <p14:creationId xmlns:p14="http://schemas.microsoft.com/office/powerpoint/2010/main" val="27664638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12. Can you name the locations (country or city) of 4 tallest buildings in the world? (0.5p each)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8" r="55420" b="3828"/>
          <a:stretch/>
        </p:blipFill>
        <p:spPr>
          <a:xfrm>
            <a:off x="0" y="1758969"/>
            <a:ext cx="4419600" cy="5132943"/>
          </a:xfrm>
        </p:spPr>
      </p:pic>
      <p:sp>
        <p:nvSpPr>
          <p:cNvPr id="5" name="Rectangle 4"/>
          <p:cNvSpPr/>
          <p:nvPr/>
        </p:nvSpPr>
        <p:spPr>
          <a:xfrm>
            <a:off x="914400" y="1758969"/>
            <a:ext cx="685800" cy="4508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752600" y="2133600"/>
            <a:ext cx="1371600" cy="381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895600" y="2590800"/>
            <a:ext cx="10668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657600" y="3124200"/>
            <a:ext cx="609600" cy="3048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724400" y="2133600"/>
            <a:ext cx="364236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1) Dubai, UAE</a:t>
            </a:r>
          </a:p>
          <a:p>
            <a:endParaRPr lang="en-GB" sz="3200" dirty="0"/>
          </a:p>
          <a:p>
            <a:r>
              <a:rPr lang="en-GB" sz="3200" dirty="0"/>
              <a:t>2) Mecca, Saudi Arabia</a:t>
            </a:r>
          </a:p>
          <a:p>
            <a:endParaRPr lang="en-GB" sz="3200" dirty="0"/>
          </a:p>
          <a:p>
            <a:r>
              <a:rPr lang="en-GB" sz="3200" dirty="0"/>
              <a:t>3) NYC, USA</a:t>
            </a:r>
          </a:p>
          <a:p>
            <a:endParaRPr lang="en-GB" sz="3200" dirty="0"/>
          </a:p>
          <a:p>
            <a:r>
              <a:rPr lang="en-GB" sz="3200" dirty="0"/>
              <a:t>4) Taipei, Taiwan</a:t>
            </a:r>
          </a:p>
        </p:txBody>
      </p:sp>
    </p:spTree>
    <p:extLst>
      <p:ext uri="{BB962C8B-B14F-4D97-AF65-F5344CB8AC3E}">
        <p14:creationId xmlns:p14="http://schemas.microsoft.com/office/powerpoint/2010/main" val="42548147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13. </a:t>
            </a:r>
            <a:r>
              <a:rPr lang="ro-RO" dirty="0"/>
              <a:t>Charlie Chaplin world-famous </a:t>
            </a:r>
            <a:r>
              <a:rPr lang="en-US" dirty="0"/>
              <a:t>movie</a:t>
            </a:r>
            <a:r>
              <a:rPr lang="ro-RO" dirty="0"/>
              <a:t>. </a:t>
            </a:r>
            <a:r>
              <a:rPr lang="en-US" dirty="0"/>
              <a:t>(1p)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4" y="2057400"/>
            <a:ext cx="5121275" cy="3258191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400800" y="1845735"/>
            <a:ext cx="1965960" cy="4023360"/>
          </a:xfrm>
        </p:spPr>
        <p:txBody>
          <a:bodyPr/>
          <a:lstStyle/>
          <a:p>
            <a:endParaRPr lang="ro-RO" dirty="0"/>
          </a:p>
          <a:p>
            <a:endParaRPr lang="ro-RO" dirty="0"/>
          </a:p>
          <a:p>
            <a:endParaRPr lang="ro-RO" sz="3600" i="1" dirty="0"/>
          </a:p>
          <a:p>
            <a:r>
              <a:rPr lang="ro-RO" sz="3600" i="1" dirty="0"/>
              <a:t>„Modern Times”, 1936</a:t>
            </a:r>
          </a:p>
        </p:txBody>
      </p:sp>
    </p:spTree>
    <p:extLst>
      <p:ext uri="{BB962C8B-B14F-4D97-AF65-F5344CB8AC3E}">
        <p14:creationId xmlns:p14="http://schemas.microsoft.com/office/powerpoint/2010/main" val="5201000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dirty="0"/>
              <a:t>14.</a:t>
            </a:r>
            <a:r>
              <a:rPr lang="ro-RO" sz="3200" dirty="0"/>
              <a:t> </a:t>
            </a:r>
            <a:r>
              <a:rPr lang="ro-RO" sz="4000" dirty="0"/>
              <a:t>Name the well-known 2006 docummentary about global warming</a:t>
            </a:r>
            <a:r>
              <a:rPr lang="en-GB" sz="4000" dirty="0"/>
              <a:t> </a:t>
            </a:r>
            <a:r>
              <a:rPr lang="en-US" sz="4000" dirty="0"/>
              <a:t>(1p)</a:t>
            </a:r>
            <a:endParaRPr lang="en-GB" sz="4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2813982"/>
            <a:ext cx="3703638" cy="2087287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172200" y="2285999"/>
            <a:ext cx="2194560" cy="3583095"/>
          </a:xfrm>
        </p:spPr>
        <p:txBody>
          <a:bodyPr/>
          <a:lstStyle/>
          <a:p>
            <a:endParaRPr lang="ro-RO" dirty="0"/>
          </a:p>
          <a:p>
            <a:endParaRPr lang="ro-RO" dirty="0"/>
          </a:p>
          <a:p>
            <a:endParaRPr lang="ro-RO" dirty="0"/>
          </a:p>
          <a:p>
            <a:r>
              <a:rPr lang="ro-RO" sz="2800" i="1" dirty="0"/>
              <a:t>„An inconvenient truth”</a:t>
            </a:r>
          </a:p>
        </p:txBody>
      </p:sp>
    </p:spTree>
    <p:extLst>
      <p:ext uri="{BB962C8B-B14F-4D97-AF65-F5344CB8AC3E}">
        <p14:creationId xmlns:p14="http://schemas.microsoft.com/office/powerpoint/2010/main" val="16061419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15. </a:t>
            </a:r>
            <a:r>
              <a:rPr lang="ro-RO" dirty="0"/>
              <a:t>Name the Beatles</a:t>
            </a:r>
            <a:r>
              <a:rPr lang="en-GB" dirty="0"/>
              <a:t> (1p if all are correct)</a:t>
            </a:r>
            <a:br>
              <a:rPr lang="ro-RO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o-RO" sz="3600" dirty="0"/>
          </a:p>
          <a:p>
            <a:pPr marL="742950" indent="-742950">
              <a:buAutoNum type="alphaUcPeriod"/>
            </a:pPr>
            <a:endParaRPr lang="en-GB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181600" y="1828800"/>
            <a:ext cx="3185159" cy="4040295"/>
          </a:xfrm>
        </p:spPr>
        <p:txBody>
          <a:bodyPr>
            <a:normAutofit/>
          </a:bodyPr>
          <a:lstStyle/>
          <a:p>
            <a:r>
              <a:rPr lang="ro-RO" sz="3200" i="1" dirty="0"/>
              <a:t>George Harrison</a:t>
            </a:r>
          </a:p>
          <a:p>
            <a:r>
              <a:rPr lang="ro-RO" sz="3200" i="1" dirty="0"/>
              <a:t>Paul MccArtney</a:t>
            </a:r>
          </a:p>
          <a:p>
            <a:r>
              <a:rPr lang="ro-RO" sz="3200" i="1" dirty="0"/>
              <a:t>Ringo Starr</a:t>
            </a:r>
          </a:p>
          <a:p>
            <a:r>
              <a:rPr lang="ro-RO" sz="3200" i="1" dirty="0"/>
              <a:t>John Lennon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133600"/>
            <a:ext cx="41148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67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/>
              <a:t>Q16: </a:t>
            </a:r>
            <a:r>
              <a:rPr lang="en-US" sz="4000" dirty="0"/>
              <a:t>Name this musical instrument, and the c</a:t>
            </a:r>
            <a:r>
              <a:rPr lang="ro-RO" sz="4000" dirty="0"/>
              <a:t>ountry</a:t>
            </a:r>
            <a:r>
              <a:rPr lang="en-US" sz="4000" dirty="0"/>
              <a:t> it originates from</a:t>
            </a:r>
            <a:br>
              <a:rPr lang="en-US" sz="4000" dirty="0"/>
            </a:br>
            <a:r>
              <a:rPr lang="lt-LT" sz="4000" dirty="0"/>
              <a:t>(</a:t>
            </a:r>
            <a:r>
              <a:rPr lang="en-GB" sz="4000" dirty="0"/>
              <a:t>0.5+0.5pt)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20" y="2078702"/>
            <a:ext cx="3557847" cy="3557847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o-RO" dirty="0"/>
          </a:p>
          <a:p>
            <a:endParaRPr lang="ro-RO" dirty="0"/>
          </a:p>
          <a:p>
            <a:endParaRPr lang="ro-RO" dirty="0"/>
          </a:p>
          <a:p>
            <a:endParaRPr lang="ro-RO" dirty="0"/>
          </a:p>
          <a:p>
            <a:r>
              <a:rPr lang="ro-RO" sz="3600" i="1" dirty="0"/>
              <a:t>Mandolin, Italy</a:t>
            </a:r>
          </a:p>
        </p:txBody>
      </p:sp>
    </p:spTree>
    <p:extLst>
      <p:ext uri="{BB962C8B-B14F-4D97-AF65-F5344CB8AC3E}">
        <p14:creationId xmlns:p14="http://schemas.microsoft.com/office/powerpoint/2010/main" val="14307045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Musical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Each correct answer gives you 1 point in total</a:t>
            </a:r>
            <a:r>
              <a:rPr lang="lt-LT" sz="2800" dirty="0"/>
              <a:t>:</a:t>
            </a:r>
            <a:endParaRPr lang="en-US" sz="2800" dirty="0"/>
          </a:p>
          <a:p>
            <a:pPr lvl="1"/>
            <a:r>
              <a:rPr lang="en-US" sz="2000" b="1" dirty="0"/>
              <a:t>0.5</a:t>
            </a:r>
            <a:r>
              <a:rPr lang="en-US" sz="2000" dirty="0"/>
              <a:t> </a:t>
            </a:r>
            <a:r>
              <a:rPr lang="en-GB" sz="2000" dirty="0"/>
              <a:t>point for the singer/band/composer</a:t>
            </a:r>
            <a:r>
              <a:rPr lang="lt-LT" sz="2000" dirty="0"/>
              <a:t>;</a:t>
            </a:r>
            <a:endParaRPr lang="en-US" sz="2000" dirty="0"/>
          </a:p>
          <a:p>
            <a:pPr lvl="1"/>
            <a:r>
              <a:rPr lang="en-GB" sz="2000" dirty="0"/>
              <a:t>And another</a:t>
            </a:r>
            <a:r>
              <a:rPr lang="lt-LT" sz="2000" dirty="0"/>
              <a:t> </a:t>
            </a:r>
            <a:r>
              <a:rPr lang="en-US" sz="2000" b="1" dirty="0"/>
              <a:t>0.5</a:t>
            </a:r>
            <a:r>
              <a:rPr lang="en-US" sz="2000" dirty="0"/>
              <a:t> </a:t>
            </a:r>
            <a:r>
              <a:rPr lang="lt-LT" sz="2000" dirty="0"/>
              <a:t>– </a:t>
            </a:r>
            <a:r>
              <a:rPr lang="en-GB" sz="2000" dirty="0"/>
              <a:t>for the name/title of the song/track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09158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17. (0.5+0.5p)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057400"/>
            <a:ext cx="5660789" cy="3276600"/>
          </a:xfrm>
        </p:spPr>
      </p:pic>
    </p:spTree>
    <p:extLst>
      <p:ext uri="{BB962C8B-B14F-4D97-AF65-F5344CB8AC3E}">
        <p14:creationId xmlns:p14="http://schemas.microsoft.com/office/powerpoint/2010/main" val="13005548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18. (0.5+0.5p)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868594"/>
            <a:ext cx="4419600" cy="3674956"/>
          </a:xfrm>
        </p:spPr>
      </p:pic>
    </p:spTree>
    <p:extLst>
      <p:ext uri="{BB962C8B-B14F-4D97-AF65-F5344CB8AC3E}">
        <p14:creationId xmlns:p14="http://schemas.microsoft.com/office/powerpoint/2010/main" val="25238106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543800" cy="1450757"/>
          </a:xfrm>
        </p:spPr>
        <p:txBody>
          <a:bodyPr>
            <a:normAutofit/>
          </a:bodyPr>
          <a:lstStyle/>
          <a:p>
            <a:r>
              <a:rPr lang="en-GB" dirty="0"/>
              <a:t>19. (0.5+0.5p)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233613"/>
            <a:ext cx="5243690" cy="2949575"/>
          </a:xfrm>
        </p:spPr>
      </p:pic>
    </p:spTree>
    <p:extLst>
      <p:ext uri="{BB962C8B-B14F-4D97-AF65-F5344CB8AC3E}">
        <p14:creationId xmlns:p14="http://schemas.microsoft.com/office/powerpoint/2010/main" val="36387181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20. </a:t>
            </a:r>
            <a:r>
              <a:rPr lang="en-GB" dirty="0"/>
              <a:t>(0.5+0.5p)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037294"/>
            <a:ext cx="3970575" cy="3677706"/>
          </a:xfrm>
        </p:spPr>
      </p:pic>
    </p:spTree>
    <p:extLst>
      <p:ext uri="{BB962C8B-B14F-4D97-AF65-F5344CB8AC3E}">
        <p14:creationId xmlns:p14="http://schemas.microsoft.com/office/powerpoint/2010/main" val="16959560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21. </a:t>
            </a:r>
            <a:r>
              <a:rPr lang="en-US" sz="4000" dirty="0"/>
              <a:t>(0.5+0.5p)</a:t>
            </a:r>
            <a:endParaRPr lang="en-GB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781" y="1846263"/>
            <a:ext cx="4092888" cy="4022725"/>
          </a:xfrm>
        </p:spPr>
      </p:pic>
    </p:spTree>
    <p:extLst>
      <p:ext uri="{BB962C8B-B14F-4D97-AF65-F5344CB8AC3E}">
        <p14:creationId xmlns:p14="http://schemas.microsoft.com/office/powerpoint/2010/main" val="31309777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22: </a:t>
            </a:r>
            <a:r>
              <a:rPr lang="ro-RO" dirty="0"/>
              <a:t>Where were the fortune cookies invented?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o-RO" sz="2800" dirty="0"/>
          </a:p>
          <a:p>
            <a:r>
              <a:rPr lang="ro-RO" sz="2800" dirty="0"/>
              <a:t>A. Guangzhou, China</a:t>
            </a:r>
          </a:p>
          <a:p>
            <a:r>
              <a:rPr lang="ro-RO" sz="2800" dirty="0"/>
              <a:t>B. Kyoto, Japan</a:t>
            </a:r>
          </a:p>
          <a:p>
            <a:r>
              <a:rPr lang="ro-RO" sz="2800" b="1" dirty="0"/>
              <a:t>C. San Francisco, USA</a:t>
            </a:r>
          </a:p>
          <a:p>
            <a:r>
              <a:rPr lang="ro-RO" sz="2800" dirty="0"/>
              <a:t>D. Quebec City, Canada</a:t>
            </a:r>
          </a:p>
          <a:p>
            <a:endParaRPr lang="ro-RO" dirty="0"/>
          </a:p>
          <a:p>
            <a:endParaRPr lang="ro-RO" dirty="0"/>
          </a:p>
          <a:p>
            <a:r>
              <a:rPr lang="en-US" sz="3500" i="1" dirty="0"/>
              <a:t>The fortune cookies were made by a San Francisco bakery, </a:t>
            </a:r>
            <a:r>
              <a:rPr lang="en-US" sz="3500" i="1" dirty="0" err="1"/>
              <a:t>Benkyodo</a:t>
            </a:r>
            <a:r>
              <a:rPr lang="ro-RO" sz="3500" i="1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929" y="2057400"/>
            <a:ext cx="3619500" cy="254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250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23: </a:t>
            </a:r>
            <a:r>
              <a:rPr lang="en-GB" sz="4400" dirty="0" err="1"/>
              <a:t>Wh</a:t>
            </a:r>
            <a:r>
              <a:rPr lang="ro-RO" sz="4400" dirty="0"/>
              <a:t>ich country has the most installed windpower capacity</a:t>
            </a:r>
            <a:r>
              <a:rPr lang="en-GB" sz="4400" dirty="0"/>
              <a:t>? </a:t>
            </a:r>
            <a:r>
              <a:rPr lang="en-GB" dirty="0"/>
              <a:t>(0.5pt)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o-RO" sz="3600" dirty="0"/>
              <a:t>A. United States of America</a:t>
            </a:r>
          </a:p>
          <a:p>
            <a:pPr marL="0" indent="0">
              <a:buNone/>
            </a:pPr>
            <a:r>
              <a:rPr lang="ro-RO" sz="3600" b="1" dirty="0"/>
              <a:t>B. China</a:t>
            </a:r>
          </a:p>
          <a:p>
            <a:pPr marL="0" indent="0">
              <a:buNone/>
            </a:pPr>
            <a:r>
              <a:rPr lang="ro-RO" sz="3600" dirty="0"/>
              <a:t>C. The Netherlands</a:t>
            </a:r>
          </a:p>
          <a:p>
            <a:pPr marL="0" indent="0">
              <a:buNone/>
            </a:pPr>
            <a:r>
              <a:rPr lang="ro-RO" sz="3600" dirty="0"/>
              <a:t>D. Germany</a:t>
            </a:r>
          </a:p>
          <a:p>
            <a:pPr marL="0" indent="0">
              <a:buNone/>
            </a:pPr>
            <a:endParaRPr lang="ro-RO" sz="3600" dirty="0"/>
          </a:p>
          <a:p>
            <a:pPr marL="0" indent="0">
              <a:buNone/>
            </a:pPr>
            <a:r>
              <a:rPr lang="ro-RO" sz="3600" dirty="0"/>
              <a:t> </a:t>
            </a:r>
            <a:r>
              <a:rPr lang="ro-RO" sz="2800" i="1" dirty="0"/>
              <a:t>China: 30,753 MW (48.5%)</a:t>
            </a:r>
          </a:p>
          <a:p>
            <a:endParaRPr lang="ro-RO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681608"/>
            <a:ext cx="3338113" cy="250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7955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923196"/>
          </a:xfrm>
        </p:spPr>
        <p:txBody>
          <a:bodyPr>
            <a:normAutofit/>
          </a:bodyPr>
          <a:lstStyle/>
          <a:p>
            <a:r>
              <a:rPr lang="en-GB" dirty="0"/>
              <a:t>24</a:t>
            </a:r>
            <a:r>
              <a:rPr lang="en-GB" sz="4400" dirty="0"/>
              <a:t>. </a:t>
            </a:r>
            <a:r>
              <a:rPr lang="ro-RO" sz="4400" dirty="0"/>
              <a:t>What is the most polluted city in the world? (0,5 p)</a:t>
            </a:r>
            <a:br>
              <a:rPr lang="ro-RO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o-RO" sz="3600" dirty="0"/>
          </a:p>
          <a:p>
            <a:r>
              <a:rPr lang="ro-RO" sz="3600" dirty="0"/>
              <a:t>A. Los Angeles, </a:t>
            </a:r>
            <a:r>
              <a:rPr lang="en-US" sz="3600" dirty="0"/>
              <a:t>California</a:t>
            </a:r>
          </a:p>
          <a:p>
            <a:r>
              <a:rPr lang="ro-RO" sz="3600" dirty="0"/>
              <a:t>B. </a:t>
            </a:r>
            <a:r>
              <a:rPr lang="en-US" sz="3600" dirty="0"/>
              <a:t>City, Mexico</a:t>
            </a:r>
          </a:p>
          <a:p>
            <a:r>
              <a:rPr lang="ro-RO" sz="3600" b="1" dirty="0"/>
              <a:t>C. </a:t>
            </a:r>
            <a:r>
              <a:rPr lang="en-US" sz="3600" b="1" dirty="0"/>
              <a:t>New </a:t>
            </a:r>
            <a:r>
              <a:rPr lang="en-US" sz="3600" b="1" dirty="0" err="1"/>
              <a:t>Dehli</a:t>
            </a:r>
            <a:r>
              <a:rPr lang="en-US" sz="3600" b="1" dirty="0"/>
              <a:t>, India</a:t>
            </a:r>
          </a:p>
          <a:p>
            <a:r>
              <a:rPr lang="ro-RO" sz="3600" dirty="0"/>
              <a:t>D. </a:t>
            </a:r>
            <a:r>
              <a:rPr lang="en-US" sz="3600" dirty="0"/>
              <a:t>Shanghai, China </a:t>
            </a:r>
          </a:p>
          <a:p>
            <a:pPr marL="457200" indent="-457200">
              <a:buFont typeface="+mj-lt"/>
              <a:buAutoNum type="alphaUcPeriod"/>
            </a:pP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111674"/>
            <a:ext cx="341923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451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25. </a:t>
            </a:r>
            <a:r>
              <a:rPr lang="ro-RO" dirty="0"/>
              <a:t>Which country consumes the most energy in the world? </a:t>
            </a:r>
            <a:r>
              <a:rPr lang="en-GB" dirty="0"/>
              <a:t>(0.5p)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o-RO" sz="4000" dirty="0"/>
          </a:p>
          <a:p>
            <a:r>
              <a:rPr lang="ro-RO" sz="3600" dirty="0"/>
              <a:t>A. </a:t>
            </a:r>
            <a:r>
              <a:rPr lang="en-US" sz="3600" dirty="0"/>
              <a:t>Russia</a:t>
            </a:r>
          </a:p>
          <a:p>
            <a:r>
              <a:rPr lang="ro-RO" sz="3600" b="1" dirty="0"/>
              <a:t>B. </a:t>
            </a:r>
            <a:r>
              <a:rPr lang="en-US" sz="3600" b="1" dirty="0"/>
              <a:t>China</a:t>
            </a:r>
          </a:p>
          <a:p>
            <a:r>
              <a:rPr lang="ro-RO" sz="3600" dirty="0"/>
              <a:t>C. T</a:t>
            </a:r>
            <a:r>
              <a:rPr lang="en-US" sz="3600" dirty="0"/>
              <a:t>he United States</a:t>
            </a:r>
          </a:p>
          <a:p>
            <a:r>
              <a:rPr lang="ro-RO" sz="3600" dirty="0"/>
              <a:t>D. </a:t>
            </a:r>
            <a:r>
              <a:rPr lang="en-US" sz="3600" dirty="0"/>
              <a:t>Canada 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457200" indent="-457200">
              <a:buFont typeface="+mj-lt"/>
              <a:buAutoNum type="alphaUcPeriod"/>
            </a:pP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550351"/>
            <a:ext cx="4206240" cy="26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838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26. </a:t>
            </a:r>
            <a:r>
              <a:rPr lang="en-US" dirty="0"/>
              <a:t>What is the most common litter found on beaches? </a:t>
            </a:r>
            <a:r>
              <a:rPr lang="en-GB" dirty="0"/>
              <a:t>(0.5p)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00" dirty="0"/>
          </a:p>
          <a:p>
            <a:r>
              <a:rPr lang="ro-RO" sz="4000" dirty="0"/>
              <a:t>A. </a:t>
            </a:r>
            <a:r>
              <a:rPr lang="en-US" sz="4000" dirty="0"/>
              <a:t>Plastic</a:t>
            </a:r>
          </a:p>
          <a:p>
            <a:r>
              <a:rPr lang="ro-RO" sz="4000" dirty="0"/>
              <a:t>B. </a:t>
            </a:r>
            <a:r>
              <a:rPr lang="en-US" sz="4000" dirty="0"/>
              <a:t>Aluminum</a:t>
            </a:r>
          </a:p>
          <a:p>
            <a:r>
              <a:rPr lang="ro-RO" sz="4000" dirty="0"/>
              <a:t>C. Glass</a:t>
            </a:r>
          </a:p>
          <a:p>
            <a:r>
              <a:rPr lang="ro-RO" sz="4000" b="1" dirty="0"/>
              <a:t>D. Cigarettes</a:t>
            </a:r>
            <a:endParaRPr lang="en-US" sz="4000" b="1" dirty="0"/>
          </a:p>
          <a:p>
            <a:pPr marL="0" indent="0">
              <a:buNone/>
            </a:pP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86000"/>
            <a:ext cx="39624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857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end</a:t>
            </a:r>
            <a:endParaRPr lang="en-US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Count the points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4847365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1316</TotalTime>
  <Words>1203</Words>
  <Application>Microsoft Office PowerPoint</Application>
  <PresentationFormat>On-screen Show (4:3)</PresentationFormat>
  <Paragraphs>214</Paragraphs>
  <Slides>60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Calibri</vt:lpstr>
      <vt:lpstr>Calibri Light</vt:lpstr>
      <vt:lpstr>Retrospect</vt:lpstr>
      <vt:lpstr>Pub quiz</vt:lpstr>
      <vt:lpstr>Rules</vt:lpstr>
      <vt:lpstr>1: Who is this guy? (1pt)</vt:lpstr>
      <vt:lpstr>2: Who’s art is this? (1pt)</vt:lpstr>
      <vt:lpstr>3: What beverages? (0.5pt + 0.5pt)</vt:lpstr>
      <vt:lpstr>4: Name the hosting cities of the Olympics (1 pt – 1st 4 have to be right)</vt:lpstr>
      <vt:lpstr>5: Name of the astronomical phenomena. Why does it happen?(1+1pt)</vt:lpstr>
      <vt:lpstr>6: How does this happen? (1pt)</vt:lpstr>
      <vt:lpstr>7: Name of the animal? Where does it live? (0.5+0.5pt)</vt:lpstr>
      <vt:lpstr>8: Women in Saudi Arabia (1pt)</vt:lpstr>
      <vt:lpstr>9: according to the Chinese calendar, the symbol of year 2017 is? (1pt)</vt:lpstr>
      <vt:lpstr>10. In what city can this happy building be found? (1pt)</vt:lpstr>
      <vt:lpstr>11. Who are these guys? Who can become one? (0.5 + 0.5pt)</vt:lpstr>
      <vt:lpstr>12. Can you name the locations (country or city) of 4 tallest buildings in the world? (0.5p each)</vt:lpstr>
      <vt:lpstr>13. How is this C. Chaplin’s world famous movie called? (1p)</vt:lpstr>
      <vt:lpstr>14. Name this well-known 2006 docummentary of A.Gore about global warming (1pt)</vt:lpstr>
      <vt:lpstr>Musical Questions</vt:lpstr>
      <vt:lpstr>15. Name the Beatles (1pt if all are correct)</vt:lpstr>
      <vt:lpstr>16: Name this musical instrument, and the country it originates from (0.5+0.5pt)</vt:lpstr>
      <vt:lpstr>17. Song 1</vt:lpstr>
      <vt:lpstr>18. Song 2</vt:lpstr>
      <vt:lpstr>19. Song 3</vt:lpstr>
      <vt:lpstr>20. Song 4</vt:lpstr>
      <vt:lpstr>21. Song 5</vt:lpstr>
      <vt:lpstr>Extra 30s questions</vt:lpstr>
      <vt:lpstr>22: Where were the fortune cookies invented?</vt:lpstr>
      <vt:lpstr>23: Which country has the most installed windpower capacity? (0.5pt)</vt:lpstr>
      <vt:lpstr>24. What is the most polluted city in the world? (0,5 p) </vt:lpstr>
      <vt:lpstr>25. Which country consumes the most energy in the world? (0.5p)</vt:lpstr>
      <vt:lpstr>26. What is the most common litter found on beaches? (0.5p)</vt:lpstr>
      <vt:lpstr>The End</vt:lpstr>
      <vt:lpstr>Answers</vt:lpstr>
      <vt:lpstr>1: Most hated man on the web (1pt)</vt:lpstr>
      <vt:lpstr>2: Andy Warhol’s art (1pt)</vt:lpstr>
      <vt:lpstr>3: What beverages? (0.5pt + 0.5pt)</vt:lpstr>
      <vt:lpstr>4: Name the hosting cities of the Olympics (1 pt – 1st 4 have to be right)</vt:lpstr>
      <vt:lpstr>5: Name of the astronomical phenomena. Why does it happen?(1+1pt)</vt:lpstr>
      <vt:lpstr>6: How does this happen? (1pt)</vt:lpstr>
      <vt:lpstr>7: Name of the animal? Where does it live? (0.5+0.5pt)</vt:lpstr>
      <vt:lpstr>8: Women in Saudi Arabia (1pt)</vt:lpstr>
      <vt:lpstr>9: according to the Chinese calendar, the symbol of year 2017 is Monkey</vt:lpstr>
      <vt:lpstr>10. New York City, Manhattan (1pt)</vt:lpstr>
      <vt:lpstr>11. Swiss guards at Vatican. Only unmarried catholic Swiss males can join the ranks (0.5 + 0.5pt)</vt:lpstr>
      <vt:lpstr>12. Can you name the locations (country or city) of 4 tallest buildings in the world? (0.5p each)</vt:lpstr>
      <vt:lpstr>13. Charlie Chaplin world-famous movie. (1p)</vt:lpstr>
      <vt:lpstr>14. Name the well-known 2006 docummentary about global warming (1p)</vt:lpstr>
      <vt:lpstr>15. Name the Beatles (1p if all are correct) </vt:lpstr>
      <vt:lpstr>Q16: Name this musical instrument, and the country it originates from (0.5+0.5pt)</vt:lpstr>
      <vt:lpstr>Musical Questions</vt:lpstr>
      <vt:lpstr>17. (0.5+0.5p)</vt:lpstr>
      <vt:lpstr>18. (0.5+0.5p)</vt:lpstr>
      <vt:lpstr>19. (0.5+0.5p)</vt:lpstr>
      <vt:lpstr>20. (0.5+0.5p)</vt:lpstr>
      <vt:lpstr>21. (0.5+0.5p)</vt:lpstr>
      <vt:lpstr>22: Where were the fortune cookies invented?</vt:lpstr>
      <vt:lpstr>23: Which country has the most installed windpower capacity? (0.5pt)</vt:lpstr>
      <vt:lpstr>24. What is the most polluted city in the world? (0,5 p) </vt:lpstr>
      <vt:lpstr>25. Which country consumes the most energy in the world? (0.5p)</vt:lpstr>
      <vt:lpstr>26. What is the most common litter found on beaches? (0.5p)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Turn Discrimination into Tolerance!</dc:title>
  <dc:creator>andrius</dc:creator>
  <cp:lastModifiedBy>Alex</cp:lastModifiedBy>
  <cp:revision>115</cp:revision>
  <dcterms:created xsi:type="dcterms:W3CDTF">2006-08-16T00:00:00Z</dcterms:created>
  <dcterms:modified xsi:type="dcterms:W3CDTF">2017-08-23T14:07:05Z</dcterms:modified>
</cp:coreProperties>
</file>